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24"/>
  </p:notesMasterIdLst>
  <p:sldIdLst>
    <p:sldId id="277" r:id="rId2"/>
    <p:sldId id="359" r:id="rId3"/>
    <p:sldId id="358" r:id="rId4"/>
    <p:sldId id="360" r:id="rId5"/>
    <p:sldId id="347" r:id="rId6"/>
    <p:sldId id="342" r:id="rId7"/>
    <p:sldId id="339" r:id="rId8"/>
    <p:sldId id="349" r:id="rId9"/>
    <p:sldId id="350" r:id="rId10"/>
    <p:sldId id="351" r:id="rId11"/>
    <p:sldId id="352" r:id="rId12"/>
    <p:sldId id="348" r:id="rId13"/>
    <p:sldId id="341" r:id="rId14"/>
    <p:sldId id="343" r:id="rId15"/>
    <p:sldId id="361" r:id="rId16"/>
    <p:sldId id="344" r:id="rId17"/>
    <p:sldId id="353" r:id="rId18"/>
    <p:sldId id="354" r:id="rId19"/>
    <p:sldId id="355" r:id="rId20"/>
    <p:sldId id="318" r:id="rId21"/>
    <p:sldId id="357" r:id="rId22"/>
    <p:sldId id="356"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duction" id="{CB6BBEF7-9717-4733-A929-535518E6EBF6}">
          <p14:sldIdLst>
            <p14:sldId id="277"/>
          </p14:sldIdLst>
        </p14:section>
        <p14:section name="Author Your Presentation" id="{16378913-E5ED-4281-BAF5-F1F938CB0BED}">
          <p14:sldIdLst>
            <p14:sldId id="359"/>
            <p14:sldId id="358"/>
            <p14:sldId id="360"/>
            <p14:sldId id="347"/>
            <p14:sldId id="342"/>
            <p14:sldId id="339"/>
            <p14:sldId id="349"/>
            <p14:sldId id="350"/>
            <p14:sldId id="351"/>
            <p14:sldId id="352"/>
            <p14:sldId id="348"/>
            <p14:sldId id="341"/>
            <p14:sldId id="343"/>
            <p14:sldId id="361"/>
            <p14:sldId id="344"/>
            <p14:sldId id="353"/>
            <p14:sldId id="354"/>
            <p14:sldId id="355"/>
            <p14:sldId id="318"/>
            <p14:sldId id="357"/>
            <p14:sldId id="356"/>
          </p14:sldIdLst>
        </p14:section>
        <p14:section name="Enrich Your Presentation" id="{E2D565D1-BA5E-44E6-A40E-50A644912248}">
          <p14:sldIdLst/>
        </p14:section>
        <p14:section name="Deliver Your Presentation" id="{71D59651-8EFA-4415-9623-98B4C4A8699C}">
          <p14:sldIdLst/>
        </p14:section>
        <p14:section name="There's More!" id="{2E16B512-814A-4DC1-A986-25475E10E0EF}">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1"/>
    </p:ext>
    <p:ext uri="{D31A062A-798A-4329-ABDD-BBA856620510}">
      <p14:defaultImageDpi xmlns:p14="http://schemas.microsoft.com/office/powerpoint/2010/main" val="96"/>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9702" autoAdjust="0"/>
    <p:restoredTop sz="71597" autoAdjust="0"/>
  </p:normalViewPr>
  <p:slideViewPr>
    <p:cSldViewPr>
      <p:cViewPr>
        <p:scale>
          <a:sx n="60" d="100"/>
          <a:sy n="60" d="100"/>
        </p:scale>
        <p:origin x="-1164" y="-72"/>
      </p:cViewPr>
      <p:guideLst>
        <p:guide orient="horz" pos="2160"/>
        <p:guide pos="2880"/>
      </p:guideLst>
    </p:cSldViewPr>
  </p:slideViewPr>
  <p:outlineViewPr>
    <p:cViewPr>
      <p:scale>
        <a:sx n="33" d="100"/>
        <a:sy n="33" d="100"/>
      </p:scale>
      <p:origin x="0" y="198"/>
    </p:cViewPr>
  </p:outlineViewPr>
  <p:notesTextViewPr>
    <p:cViewPr>
      <p:scale>
        <a:sx n="1" d="1"/>
        <a:sy n="1" d="1"/>
      </p:scale>
      <p:origin x="0" y="0"/>
    </p:cViewPr>
  </p:notesTextViewPr>
  <p:sorterViewPr>
    <p:cViewPr>
      <p:scale>
        <a:sx n="120" d="100"/>
        <a:sy n="120" d="100"/>
      </p:scale>
      <p:origin x="0" y="6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F830A1-3891-4B82-A120-081866556DA0}" type="datetimeFigureOut">
              <a:rPr lang="en-US" smtClean="0"/>
              <a:pPr/>
              <a:t>7/12/2013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CC9574-A819-4FE4-99A7-1E27AD09ADC2}" type="slidenum">
              <a:rPr lang="en-US" smtClean="0"/>
              <a:pPr/>
              <a:t>‹#›</a:t>
            </a:fld>
            <a:endParaRPr lang="en-US" dirty="0"/>
          </a:p>
        </p:txBody>
      </p:sp>
    </p:spTree>
    <p:extLst>
      <p:ext uri="{BB962C8B-B14F-4D97-AF65-F5344CB8AC3E}">
        <p14:creationId xmlns:p14="http://schemas.microsoft.com/office/powerpoint/2010/main" val="26998631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Need graph paper </a:t>
            </a:r>
          </a:p>
          <a:p>
            <a:r>
              <a:rPr lang="en-US" dirty="0" smtClean="0"/>
              <a:t> rulers </a:t>
            </a:r>
          </a:p>
          <a:p>
            <a:r>
              <a:rPr lang="en-US" dirty="0" smtClean="0"/>
              <a:t>Scissors for this</a:t>
            </a:r>
            <a:r>
              <a:rPr lang="en-US" baseline="0" dirty="0" smtClean="0"/>
              <a:t> day.</a:t>
            </a:r>
            <a:endParaRPr lang="en-US" dirty="0" smtClean="0"/>
          </a:p>
        </p:txBody>
      </p:sp>
      <p:sp>
        <p:nvSpPr>
          <p:cNvPr id="4" name="Slide Number Placeholder 3"/>
          <p:cNvSpPr>
            <a:spLocks noGrp="1"/>
          </p:cNvSpPr>
          <p:nvPr>
            <p:ph type="sldNum" sz="quarter" idx="10"/>
          </p:nvPr>
        </p:nvSpPr>
        <p:spPr/>
        <p:txBody>
          <a:bodyPr/>
          <a:lstStyle/>
          <a:p>
            <a:fld id="{58CC9574-A819-4FE4-99A7-1E27AD09ADC2}"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also supported by the cognitive</a:t>
            </a:r>
            <a:r>
              <a:rPr lang="en-US" baseline="0" dirty="0" smtClean="0"/>
              <a:t> brain research in the Meta Analysis “</a:t>
            </a:r>
            <a:r>
              <a:rPr lang="en-US" baseline="0" smtClean="0"/>
              <a:t>How People Learn”</a:t>
            </a:r>
            <a:endParaRPr lang="en-US"/>
          </a:p>
        </p:txBody>
      </p:sp>
      <p:sp>
        <p:nvSpPr>
          <p:cNvPr id="4" name="Slide Number Placeholder 3"/>
          <p:cNvSpPr>
            <a:spLocks noGrp="1"/>
          </p:cNvSpPr>
          <p:nvPr>
            <p:ph type="sldNum" sz="quarter" idx="10"/>
          </p:nvPr>
        </p:nvSpPr>
        <p:spPr/>
        <p:txBody>
          <a:bodyPr/>
          <a:lstStyle/>
          <a:p>
            <a:fld id="{58CC9574-A819-4FE4-99A7-1E27AD09ADC2}" type="slidenum">
              <a:rPr lang="en-US" smtClean="0"/>
              <a:pPr/>
              <a:t>15</a:t>
            </a:fld>
            <a:endParaRPr lang="en-US" dirty="0"/>
          </a:p>
        </p:txBody>
      </p:sp>
    </p:spTree>
    <p:extLst>
      <p:ext uri="{BB962C8B-B14F-4D97-AF65-F5344CB8AC3E}">
        <p14:creationId xmlns:p14="http://schemas.microsoft.com/office/powerpoint/2010/main" val="21270515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identifies</a:t>
            </a:r>
            <a:r>
              <a:rPr lang="en-US" baseline="0" dirty="0" smtClean="0"/>
              <a:t> the way in which the CCSSM are addressing big math ideas that support students algebraic and functional thinking</a:t>
            </a:r>
            <a:endParaRPr lang="en-US" dirty="0"/>
          </a:p>
        </p:txBody>
      </p:sp>
      <p:sp>
        <p:nvSpPr>
          <p:cNvPr id="4" name="Slide Number Placeholder 3"/>
          <p:cNvSpPr>
            <a:spLocks noGrp="1"/>
          </p:cNvSpPr>
          <p:nvPr>
            <p:ph type="sldNum" sz="quarter" idx="10"/>
          </p:nvPr>
        </p:nvSpPr>
        <p:spPr/>
        <p:txBody>
          <a:bodyPr/>
          <a:lstStyle/>
          <a:p>
            <a:fld id="{58CC9574-A819-4FE4-99A7-1E27AD09ADC2}" type="slidenum">
              <a:rPr lang="en-US" smtClean="0"/>
              <a:pPr/>
              <a:t>16</a:t>
            </a:fld>
            <a:endParaRPr lang="en-US" dirty="0"/>
          </a:p>
        </p:txBody>
      </p:sp>
    </p:spTree>
    <p:extLst>
      <p:ext uri="{BB962C8B-B14F-4D97-AF65-F5344CB8AC3E}">
        <p14:creationId xmlns:p14="http://schemas.microsoft.com/office/powerpoint/2010/main" val="23775401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Share out what participants notice about how the standards progress – what is</a:t>
            </a:r>
            <a:r>
              <a:rPr lang="en-US" baseline="0" dirty="0" smtClean="0"/>
              <a:t> being required of students, how is their understanding being deepened</a:t>
            </a:r>
            <a:endParaRPr lang="en-US" dirty="0"/>
          </a:p>
        </p:txBody>
      </p:sp>
      <p:sp>
        <p:nvSpPr>
          <p:cNvPr id="4" name="Slide Number Placeholder 3"/>
          <p:cNvSpPr>
            <a:spLocks noGrp="1"/>
          </p:cNvSpPr>
          <p:nvPr>
            <p:ph type="sldNum" sz="quarter" idx="10"/>
          </p:nvPr>
        </p:nvSpPr>
        <p:spPr/>
        <p:txBody>
          <a:bodyPr/>
          <a:lstStyle/>
          <a:p>
            <a:fld id="{5E58CFF1-2D1D-48BC-B28C-1391FDFC087D}" type="slidenum">
              <a:rPr lang="en-US" smtClean="0"/>
              <a:pPr/>
              <a:t>17</a:t>
            </a:fld>
            <a:endParaRPr lang="en-US"/>
          </a:p>
        </p:txBody>
      </p:sp>
    </p:spTree>
    <p:extLst>
      <p:ext uri="{BB962C8B-B14F-4D97-AF65-F5344CB8AC3E}">
        <p14:creationId xmlns:p14="http://schemas.microsoft.com/office/powerpoint/2010/main" val="30371992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E58CFF1-2D1D-48BC-B28C-1391FDFC087D}" type="slidenum">
              <a:rPr lang="en-US" smtClean="0"/>
              <a:pPr/>
              <a:t>19</a:t>
            </a:fld>
            <a:endParaRPr lang="en-US"/>
          </a:p>
        </p:txBody>
      </p:sp>
    </p:spTree>
    <p:extLst>
      <p:ext uri="{BB962C8B-B14F-4D97-AF65-F5344CB8AC3E}">
        <p14:creationId xmlns:p14="http://schemas.microsoft.com/office/powerpoint/2010/main" val="31279814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Image Placeholder 1"/>
          <p:cNvSpPr>
            <a:spLocks noGrp="1" noRot="1" noChangeAspect="1" noTextEdit="1"/>
          </p:cNvSpPr>
          <p:nvPr>
            <p:ph type="sldImg"/>
          </p:nvPr>
        </p:nvSpPr>
        <p:spPr>
          <a:ln/>
        </p:spPr>
      </p:sp>
      <p:sp>
        <p:nvSpPr>
          <p:cNvPr id="105475" name="Notes Placeholder 2"/>
          <p:cNvSpPr>
            <a:spLocks noGrp="1"/>
          </p:cNvSpPr>
          <p:nvPr>
            <p:ph type="body" idx="1"/>
          </p:nvPr>
        </p:nvSpPr>
        <p:spPr>
          <a:noFill/>
        </p:spPr>
        <p:txBody>
          <a:bodyPr/>
          <a:lstStyle/>
          <a:p>
            <a:endParaRPr lang="en-US" smtClean="0"/>
          </a:p>
        </p:txBody>
      </p:sp>
      <p:sp>
        <p:nvSpPr>
          <p:cNvPr id="105476" name="Slide Number Placeholder 3"/>
          <p:cNvSpPr>
            <a:spLocks noGrp="1"/>
          </p:cNvSpPr>
          <p:nvPr>
            <p:ph type="sldNum" sz="quarter" idx="5"/>
          </p:nvPr>
        </p:nvSpPr>
        <p:spPr>
          <a:noFill/>
        </p:spPr>
        <p:txBody>
          <a:bodyPr/>
          <a:lstStyle>
            <a:lvl1pPr defTabSz="914437" eaLnBrk="0" hangingPunct="0">
              <a:defRPr>
                <a:solidFill>
                  <a:schemeClr val="tx1"/>
                </a:solidFill>
                <a:latin typeface="Arial" pitchFamily="34" charset="0"/>
              </a:defRPr>
            </a:lvl1pPr>
            <a:lvl2pPr marL="729057" indent="-280406" defTabSz="914437" eaLnBrk="0" hangingPunct="0">
              <a:defRPr>
                <a:solidFill>
                  <a:schemeClr val="tx1"/>
                </a:solidFill>
                <a:latin typeface="Arial" pitchFamily="34" charset="0"/>
              </a:defRPr>
            </a:lvl2pPr>
            <a:lvl3pPr marL="1121626" indent="-224325" defTabSz="914437" eaLnBrk="0" hangingPunct="0">
              <a:defRPr>
                <a:solidFill>
                  <a:schemeClr val="tx1"/>
                </a:solidFill>
                <a:latin typeface="Arial" pitchFamily="34" charset="0"/>
              </a:defRPr>
            </a:lvl3pPr>
            <a:lvl4pPr marL="1570276" indent="-224325" defTabSz="914437" eaLnBrk="0" hangingPunct="0">
              <a:defRPr>
                <a:solidFill>
                  <a:schemeClr val="tx1"/>
                </a:solidFill>
                <a:latin typeface="Arial" pitchFamily="34" charset="0"/>
              </a:defRPr>
            </a:lvl4pPr>
            <a:lvl5pPr marL="2018927" indent="-224325" defTabSz="914437" eaLnBrk="0" hangingPunct="0">
              <a:defRPr>
                <a:solidFill>
                  <a:schemeClr val="tx1"/>
                </a:solidFill>
                <a:latin typeface="Arial" pitchFamily="34" charset="0"/>
              </a:defRPr>
            </a:lvl5pPr>
            <a:lvl6pPr marL="2467577" indent="-224325" defTabSz="914437" eaLnBrk="0" fontAlgn="base" hangingPunct="0">
              <a:spcBef>
                <a:spcPct val="0"/>
              </a:spcBef>
              <a:spcAft>
                <a:spcPct val="0"/>
              </a:spcAft>
              <a:defRPr>
                <a:solidFill>
                  <a:schemeClr val="tx1"/>
                </a:solidFill>
                <a:latin typeface="Arial" pitchFamily="34" charset="0"/>
              </a:defRPr>
            </a:lvl6pPr>
            <a:lvl7pPr marL="2916227" indent="-224325" defTabSz="914437" eaLnBrk="0" fontAlgn="base" hangingPunct="0">
              <a:spcBef>
                <a:spcPct val="0"/>
              </a:spcBef>
              <a:spcAft>
                <a:spcPct val="0"/>
              </a:spcAft>
              <a:defRPr>
                <a:solidFill>
                  <a:schemeClr val="tx1"/>
                </a:solidFill>
                <a:latin typeface="Arial" pitchFamily="34" charset="0"/>
              </a:defRPr>
            </a:lvl7pPr>
            <a:lvl8pPr marL="3364878" indent="-224325" defTabSz="914437" eaLnBrk="0" fontAlgn="base" hangingPunct="0">
              <a:spcBef>
                <a:spcPct val="0"/>
              </a:spcBef>
              <a:spcAft>
                <a:spcPct val="0"/>
              </a:spcAft>
              <a:defRPr>
                <a:solidFill>
                  <a:schemeClr val="tx1"/>
                </a:solidFill>
                <a:latin typeface="Arial" pitchFamily="34" charset="0"/>
              </a:defRPr>
            </a:lvl8pPr>
            <a:lvl9pPr marL="3813528" indent="-224325" defTabSz="914437" eaLnBrk="0" fontAlgn="base" hangingPunct="0">
              <a:spcBef>
                <a:spcPct val="0"/>
              </a:spcBef>
              <a:spcAft>
                <a:spcPct val="0"/>
              </a:spcAft>
              <a:defRPr>
                <a:solidFill>
                  <a:schemeClr val="tx1"/>
                </a:solidFill>
                <a:latin typeface="Arial" pitchFamily="34" charset="0"/>
              </a:defRPr>
            </a:lvl9pPr>
          </a:lstStyle>
          <a:p>
            <a:pPr eaLnBrk="1" hangingPunct="1"/>
            <a:fld id="{7EC40358-E46D-4C11-A172-BEB6CC7AC4D3}" type="slidenum">
              <a:rPr lang="en-US" smtClean="0">
                <a:latin typeface="Times New Roman" pitchFamily="18" charset="0"/>
              </a:rPr>
              <a:pPr eaLnBrk="1" hangingPunct="1"/>
              <a:t>22</a:t>
            </a:fld>
            <a:endParaRPr lang="en-US" smtClean="0">
              <a:latin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a:t>
            </a:r>
            <a:r>
              <a:rPr lang="en-US" baseline="0" dirty="0" smtClean="0"/>
              <a:t> understanding of functions can help you implement this teaching principle.  This principle sets a high standard for instruction.  </a:t>
            </a:r>
            <a:endParaRPr lang="en-US" dirty="0"/>
          </a:p>
        </p:txBody>
      </p:sp>
      <p:sp>
        <p:nvSpPr>
          <p:cNvPr id="4" name="Slide Number Placeholder 3"/>
          <p:cNvSpPr>
            <a:spLocks noGrp="1"/>
          </p:cNvSpPr>
          <p:nvPr>
            <p:ph type="sldNum" sz="quarter" idx="10"/>
          </p:nvPr>
        </p:nvSpPr>
        <p:spPr/>
        <p:txBody>
          <a:bodyPr/>
          <a:lstStyle/>
          <a:p>
            <a:fld id="{58CC9574-A819-4FE4-99A7-1E27AD09ADC2}" type="slidenum">
              <a:rPr lang="en-US" smtClean="0"/>
              <a:pPr/>
              <a:t>4</a:t>
            </a:fld>
            <a:endParaRPr lang="en-US" dirty="0"/>
          </a:p>
        </p:txBody>
      </p:sp>
    </p:spTree>
    <p:extLst>
      <p:ext uri="{BB962C8B-B14F-4D97-AF65-F5344CB8AC3E}">
        <p14:creationId xmlns:p14="http://schemas.microsoft.com/office/powerpoint/2010/main" val="7348097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p:spPr>
        <p:txBody>
          <a:bodyPr/>
          <a:lstStyle/>
          <a:p>
            <a:r>
              <a:rPr lang="en-US" smtClean="0"/>
              <a:t>Chart norms for learning.</a:t>
            </a:r>
          </a:p>
        </p:txBody>
      </p:sp>
      <p:sp>
        <p:nvSpPr>
          <p:cNvPr id="65540" name="Slide Number Placeholder 3"/>
          <p:cNvSpPr>
            <a:spLocks noGrp="1"/>
          </p:cNvSpPr>
          <p:nvPr>
            <p:ph type="sldNum" sz="quarter" idx="5"/>
          </p:nvPr>
        </p:nvSpPr>
        <p:spPr>
          <a:noFill/>
        </p:spPr>
        <p:txBody>
          <a:bodyPr/>
          <a:lstStyle>
            <a:lvl1pPr defTabSz="914437" eaLnBrk="0" hangingPunct="0">
              <a:defRPr>
                <a:solidFill>
                  <a:schemeClr val="tx1"/>
                </a:solidFill>
                <a:latin typeface="Arial" pitchFamily="34" charset="0"/>
              </a:defRPr>
            </a:lvl1pPr>
            <a:lvl2pPr marL="729057" indent="-280406" defTabSz="914437" eaLnBrk="0" hangingPunct="0">
              <a:defRPr>
                <a:solidFill>
                  <a:schemeClr val="tx1"/>
                </a:solidFill>
                <a:latin typeface="Arial" pitchFamily="34" charset="0"/>
              </a:defRPr>
            </a:lvl2pPr>
            <a:lvl3pPr marL="1121626" indent="-224325" defTabSz="914437" eaLnBrk="0" hangingPunct="0">
              <a:defRPr>
                <a:solidFill>
                  <a:schemeClr val="tx1"/>
                </a:solidFill>
                <a:latin typeface="Arial" pitchFamily="34" charset="0"/>
              </a:defRPr>
            </a:lvl3pPr>
            <a:lvl4pPr marL="1570276" indent="-224325" defTabSz="914437" eaLnBrk="0" hangingPunct="0">
              <a:defRPr>
                <a:solidFill>
                  <a:schemeClr val="tx1"/>
                </a:solidFill>
                <a:latin typeface="Arial" pitchFamily="34" charset="0"/>
              </a:defRPr>
            </a:lvl4pPr>
            <a:lvl5pPr marL="2018927" indent="-224325" defTabSz="914437" eaLnBrk="0" hangingPunct="0">
              <a:defRPr>
                <a:solidFill>
                  <a:schemeClr val="tx1"/>
                </a:solidFill>
                <a:latin typeface="Arial" pitchFamily="34" charset="0"/>
              </a:defRPr>
            </a:lvl5pPr>
            <a:lvl6pPr marL="2467577" indent="-224325" defTabSz="914437" eaLnBrk="0" fontAlgn="base" hangingPunct="0">
              <a:spcBef>
                <a:spcPct val="0"/>
              </a:spcBef>
              <a:spcAft>
                <a:spcPct val="0"/>
              </a:spcAft>
              <a:defRPr>
                <a:solidFill>
                  <a:schemeClr val="tx1"/>
                </a:solidFill>
                <a:latin typeface="Arial" pitchFamily="34" charset="0"/>
              </a:defRPr>
            </a:lvl6pPr>
            <a:lvl7pPr marL="2916227" indent="-224325" defTabSz="914437" eaLnBrk="0" fontAlgn="base" hangingPunct="0">
              <a:spcBef>
                <a:spcPct val="0"/>
              </a:spcBef>
              <a:spcAft>
                <a:spcPct val="0"/>
              </a:spcAft>
              <a:defRPr>
                <a:solidFill>
                  <a:schemeClr val="tx1"/>
                </a:solidFill>
                <a:latin typeface="Arial" pitchFamily="34" charset="0"/>
              </a:defRPr>
            </a:lvl7pPr>
            <a:lvl8pPr marL="3364878" indent="-224325" defTabSz="914437" eaLnBrk="0" fontAlgn="base" hangingPunct="0">
              <a:spcBef>
                <a:spcPct val="0"/>
              </a:spcBef>
              <a:spcAft>
                <a:spcPct val="0"/>
              </a:spcAft>
              <a:defRPr>
                <a:solidFill>
                  <a:schemeClr val="tx1"/>
                </a:solidFill>
                <a:latin typeface="Arial" pitchFamily="34" charset="0"/>
              </a:defRPr>
            </a:lvl8pPr>
            <a:lvl9pPr marL="3813528" indent="-224325" defTabSz="914437" eaLnBrk="0" fontAlgn="base" hangingPunct="0">
              <a:spcBef>
                <a:spcPct val="0"/>
              </a:spcBef>
              <a:spcAft>
                <a:spcPct val="0"/>
              </a:spcAft>
              <a:defRPr>
                <a:solidFill>
                  <a:schemeClr val="tx1"/>
                </a:solidFill>
                <a:latin typeface="Arial" pitchFamily="34" charset="0"/>
              </a:defRPr>
            </a:lvl9pPr>
          </a:lstStyle>
          <a:p>
            <a:pPr eaLnBrk="1" hangingPunct="1"/>
            <a:fld id="{1B41A556-145C-413B-98BD-6A57A37EDF24}" type="slidenum">
              <a:rPr lang="en-US" smtClean="0">
                <a:latin typeface="Times New Roman" pitchFamily="18" charset="0"/>
              </a:rPr>
              <a:pPr eaLnBrk="1" hangingPunct="1"/>
              <a:t>5</a:t>
            </a:fld>
            <a:endParaRPr lang="en-US" smtClean="0">
              <a:latin typeface="Times New Roman"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Participants</a:t>
            </a:r>
            <a:r>
              <a:rPr lang="en-US" baseline="0" dirty="0" smtClean="0"/>
              <a:t> did the problem for homework before reading the 5 Practices book</a:t>
            </a:r>
            <a:endParaRPr lang="en-US" dirty="0"/>
          </a:p>
        </p:txBody>
      </p:sp>
      <p:sp>
        <p:nvSpPr>
          <p:cNvPr id="4" name="Slide Number Placeholder 3"/>
          <p:cNvSpPr>
            <a:spLocks noGrp="1"/>
          </p:cNvSpPr>
          <p:nvPr>
            <p:ph type="sldNum" sz="quarter" idx="10"/>
          </p:nvPr>
        </p:nvSpPr>
        <p:spPr/>
        <p:txBody>
          <a:bodyPr/>
          <a:lstStyle/>
          <a:p>
            <a:fld id="{7AC2BD6C-6AB1-4CA5-BE67-D1BA1143725D}" type="slidenum">
              <a:rPr lang="en-US" smtClean="0"/>
              <a:t>6</a:t>
            </a:fld>
            <a:endParaRPr lang="en-US"/>
          </a:p>
        </p:txBody>
      </p:sp>
    </p:spTree>
    <p:extLst>
      <p:ext uri="{BB962C8B-B14F-4D97-AF65-F5344CB8AC3E}">
        <p14:creationId xmlns:p14="http://schemas.microsoft.com/office/powerpoint/2010/main" val="21427654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sz="2400">
                <a:solidFill>
                  <a:schemeClr val="tx1"/>
                </a:solidFill>
                <a:latin typeface="Times" charset="0"/>
              </a:defRPr>
            </a:lvl1pPr>
            <a:lvl2pPr marL="742950" indent="-285750" defTabSz="931863">
              <a:defRPr sz="2400">
                <a:solidFill>
                  <a:schemeClr val="tx1"/>
                </a:solidFill>
                <a:latin typeface="Times" charset="0"/>
              </a:defRPr>
            </a:lvl2pPr>
            <a:lvl3pPr marL="1143000" indent="-228600" defTabSz="931863">
              <a:defRPr sz="2400">
                <a:solidFill>
                  <a:schemeClr val="tx1"/>
                </a:solidFill>
                <a:latin typeface="Times" charset="0"/>
              </a:defRPr>
            </a:lvl3pPr>
            <a:lvl4pPr marL="1600200" indent="-228600" defTabSz="931863">
              <a:defRPr sz="2400">
                <a:solidFill>
                  <a:schemeClr val="tx1"/>
                </a:solidFill>
                <a:latin typeface="Times" charset="0"/>
              </a:defRPr>
            </a:lvl4pPr>
            <a:lvl5pPr marL="2057400" indent="-228600" defTabSz="931863">
              <a:defRPr sz="2400">
                <a:solidFill>
                  <a:schemeClr val="tx1"/>
                </a:solidFill>
                <a:latin typeface="Times" charset="0"/>
              </a:defRPr>
            </a:lvl5pPr>
            <a:lvl6pPr marL="2514600" indent="-228600" defTabSz="931863" eaLnBrk="0" fontAlgn="base" hangingPunct="0">
              <a:spcBef>
                <a:spcPct val="0"/>
              </a:spcBef>
              <a:spcAft>
                <a:spcPct val="0"/>
              </a:spcAft>
              <a:defRPr sz="2400">
                <a:solidFill>
                  <a:schemeClr val="tx1"/>
                </a:solidFill>
                <a:latin typeface="Times" charset="0"/>
              </a:defRPr>
            </a:lvl6pPr>
            <a:lvl7pPr marL="2971800" indent="-228600" defTabSz="931863" eaLnBrk="0" fontAlgn="base" hangingPunct="0">
              <a:spcBef>
                <a:spcPct val="0"/>
              </a:spcBef>
              <a:spcAft>
                <a:spcPct val="0"/>
              </a:spcAft>
              <a:defRPr sz="2400">
                <a:solidFill>
                  <a:schemeClr val="tx1"/>
                </a:solidFill>
                <a:latin typeface="Times" charset="0"/>
              </a:defRPr>
            </a:lvl7pPr>
            <a:lvl8pPr marL="3429000" indent="-228600" defTabSz="931863" eaLnBrk="0" fontAlgn="base" hangingPunct="0">
              <a:spcBef>
                <a:spcPct val="0"/>
              </a:spcBef>
              <a:spcAft>
                <a:spcPct val="0"/>
              </a:spcAft>
              <a:defRPr sz="2400">
                <a:solidFill>
                  <a:schemeClr val="tx1"/>
                </a:solidFill>
                <a:latin typeface="Times" charset="0"/>
              </a:defRPr>
            </a:lvl8pPr>
            <a:lvl9pPr marL="3886200" indent="-228600" defTabSz="931863" eaLnBrk="0" fontAlgn="base" hangingPunct="0">
              <a:spcBef>
                <a:spcPct val="0"/>
              </a:spcBef>
              <a:spcAft>
                <a:spcPct val="0"/>
              </a:spcAft>
              <a:defRPr sz="2400">
                <a:solidFill>
                  <a:schemeClr val="tx1"/>
                </a:solidFill>
                <a:latin typeface="Times" charset="0"/>
              </a:defRPr>
            </a:lvl9pPr>
          </a:lstStyle>
          <a:p>
            <a:r>
              <a:rPr lang="en-US" sz="1200"/>
              <a:t>SAS Secondary Mathematics Teacher Leaderhsip Academy, Year 1 (Adapted from Video Cases for Mathematics Professional Development PowerPoints)</a:t>
            </a:r>
          </a:p>
        </p:txBody>
      </p:sp>
      <p:sp>
        <p:nvSpPr>
          <p:cNvPr id="3072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sz="2400">
                <a:solidFill>
                  <a:schemeClr val="tx1"/>
                </a:solidFill>
                <a:latin typeface="Times" charset="0"/>
              </a:defRPr>
            </a:lvl1pPr>
            <a:lvl2pPr marL="742950" indent="-285750" defTabSz="931863">
              <a:defRPr sz="2400">
                <a:solidFill>
                  <a:schemeClr val="tx1"/>
                </a:solidFill>
                <a:latin typeface="Times" charset="0"/>
              </a:defRPr>
            </a:lvl2pPr>
            <a:lvl3pPr marL="1143000" indent="-228600" defTabSz="931863">
              <a:defRPr sz="2400">
                <a:solidFill>
                  <a:schemeClr val="tx1"/>
                </a:solidFill>
                <a:latin typeface="Times" charset="0"/>
              </a:defRPr>
            </a:lvl3pPr>
            <a:lvl4pPr marL="1600200" indent="-228600" defTabSz="931863">
              <a:defRPr sz="2400">
                <a:solidFill>
                  <a:schemeClr val="tx1"/>
                </a:solidFill>
                <a:latin typeface="Times" charset="0"/>
              </a:defRPr>
            </a:lvl4pPr>
            <a:lvl5pPr marL="2057400" indent="-228600" defTabSz="931863">
              <a:defRPr sz="2400">
                <a:solidFill>
                  <a:schemeClr val="tx1"/>
                </a:solidFill>
                <a:latin typeface="Times" charset="0"/>
              </a:defRPr>
            </a:lvl5pPr>
            <a:lvl6pPr marL="2514600" indent="-228600" defTabSz="931863" eaLnBrk="0" fontAlgn="base" hangingPunct="0">
              <a:spcBef>
                <a:spcPct val="0"/>
              </a:spcBef>
              <a:spcAft>
                <a:spcPct val="0"/>
              </a:spcAft>
              <a:defRPr sz="2400">
                <a:solidFill>
                  <a:schemeClr val="tx1"/>
                </a:solidFill>
                <a:latin typeface="Times" charset="0"/>
              </a:defRPr>
            </a:lvl6pPr>
            <a:lvl7pPr marL="2971800" indent="-228600" defTabSz="931863" eaLnBrk="0" fontAlgn="base" hangingPunct="0">
              <a:spcBef>
                <a:spcPct val="0"/>
              </a:spcBef>
              <a:spcAft>
                <a:spcPct val="0"/>
              </a:spcAft>
              <a:defRPr sz="2400">
                <a:solidFill>
                  <a:schemeClr val="tx1"/>
                </a:solidFill>
                <a:latin typeface="Times" charset="0"/>
              </a:defRPr>
            </a:lvl7pPr>
            <a:lvl8pPr marL="3429000" indent="-228600" defTabSz="931863" eaLnBrk="0" fontAlgn="base" hangingPunct="0">
              <a:spcBef>
                <a:spcPct val="0"/>
              </a:spcBef>
              <a:spcAft>
                <a:spcPct val="0"/>
              </a:spcAft>
              <a:defRPr sz="2400">
                <a:solidFill>
                  <a:schemeClr val="tx1"/>
                </a:solidFill>
                <a:latin typeface="Times" charset="0"/>
              </a:defRPr>
            </a:lvl8pPr>
            <a:lvl9pPr marL="3886200" indent="-228600" defTabSz="931863" eaLnBrk="0" fontAlgn="base" hangingPunct="0">
              <a:spcBef>
                <a:spcPct val="0"/>
              </a:spcBef>
              <a:spcAft>
                <a:spcPct val="0"/>
              </a:spcAft>
              <a:defRPr sz="2400">
                <a:solidFill>
                  <a:schemeClr val="tx1"/>
                </a:solidFill>
                <a:latin typeface="Times" charset="0"/>
              </a:defRPr>
            </a:lvl9pPr>
          </a:lstStyle>
          <a:p>
            <a:fld id="{2F795967-064E-4753-86D5-CAE7A835DC9E}" type="slidenum">
              <a:rPr lang="en-US" sz="1200"/>
              <a:pPr/>
              <a:t>7</a:t>
            </a:fld>
            <a:endParaRPr lang="en-US" sz="1200"/>
          </a:p>
        </p:txBody>
      </p:sp>
      <p:sp>
        <p:nvSpPr>
          <p:cNvPr id="30724" name="Rectangle 2"/>
          <p:cNvSpPr>
            <a:spLocks noGrp="1" noRot="1" noChangeAspect="1" noChangeArrowheads="1" noTextEdit="1"/>
          </p:cNvSpPr>
          <p:nvPr>
            <p:ph type="sldImg"/>
          </p:nvPr>
        </p:nvSpPr>
        <p:spPr>
          <a:ln/>
        </p:spPr>
      </p:sp>
      <p:sp>
        <p:nvSpPr>
          <p:cNvPr id="3072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ja-JP" smtClean="0"/>
              <a:t>An important part of the work of teaching is preparing to teach using a task, so questions that focus on how students might solve it and what a teacher might need to do to prepare to use it are important. </a:t>
            </a:r>
          </a:p>
          <a:p>
            <a:pPr eaLnBrk="1" hangingPunct="1"/>
            <a:endParaRPr lang="en-US" altLang="ja-JP" smtClean="0"/>
          </a:p>
          <a:p>
            <a:pPr eaLnBrk="1" hangingPunct="1"/>
            <a:r>
              <a:rPr lang="en-US" altLang="ja-JP" smtClean="0"/>
              <a:t>Discuss these questions.</a:t>
            </a:r>
          </a:p>
          <a:p>
            <a:pPr eaLnBrk="1" hangingPunct="1"/>
            <a:endParaRPr lang="en-US" altLang="ja-JP" smtClean="0"/>
          </a:p>
          <a:p>
            <a:pPr eaLnBrk="1" hangingPunct="1"/>
            <a:r>
              <a:rPr lang="en-US" altLang="ja-JP" smtClean="0"/>
              <a:t>View Kirk Video (5 minutes)</a:t>
            </a:r>
          </a:p>
          <a:p>
            <a:pPr eaLnBrk="1" hangingPunct="1"/>
            <a:endParaRPr lang="en-US" altLang="ja-JP" smtClean="0"/>
          </a:p>
          <a:p>
            <a:pPr eaLnBrk="1" hangingPunct="1"/>
            <a:r>
              <a:rPr lang="en-US" altLang="ja-JP" smtClean="0"/>
              <a:t>Frame how we talk about video – not to judge or evaluate and not research where definitive information is important.  Questions?</a:t>
            </a:r>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a:ln/>
        </p:spPr>
      </p:sp>
      <p:sp>
        <p:nvSpPr>
          <p:cNvPr id="66563" name="Notes Placeholder 2"/>
          <p:cNvSpPr>
            <a:spLocks noGrp="1"/>
          </p:cNvSpPr>
          <p:nvPr>
            <p:ph type="body" idx="1"/>
          </p:nvPr>
        </p:nvSpPr>
        <p:spPr>
          <a:noFill/>
        </p:spPr>
        <p:txBody>
          <a:bodyPr/>
          <a:lstStyle/>
          <a:p>
            <a:r>
              <a:rPr lang="en-US" dirty="0" smtClean="0"/>
              <a:t>Individual</a:t>
            </a:r>
            <a:r>
              <a:rPr lang="en-US" baseline="0" dirty="0" smtClean="0"/>
              <a:t>ly!!!! Save this for the rest of the institute. We will revisit this to allow them to add to their understanding.</a:t>
            </a:r>
          </a:p>
          <a:p>
            <a:endParaRPr lang="en-US" baseline="0" dirty="0" smtClean="0"/>
          </a:p>
          <a:p>
            <a:r>
              <a:rPr lang="en-US" baseline="0" dirty="0" smtClean="0"/>
              <a:t>Possible Responses:</a:t>
            </a:r>
          </a:p>
          <a:p>
            <a:pPr marL="171450" indent="-171450">
              <a:buFont typeface="Arial" pitchFamily="34" charset="0"/>
              <a:buChar char="•"/>
            </a:pPr>
            <a:r>
              <a:rPr lang="en-US" dirty="0" smtClean="0"/>
              <a:t>When same thing</a:t>
            </a:r>
            <a:r>
              <a:rPr lang="en-US" baseline="0" dirty="0" smtClean="0"/>
              <a:t> is done to something.  Analogy to the “black box” as a function machine (input </a:t>
            </a:r>
            <a:r>
              <a:rPr lang="en-US" baseline="0" dirty="0" smtClean="0">
                <a:sym typeface="Wingdings" pitchFamily="2" charset="2"/>
              </a:rPr>
              <a:t> output relationships)</a:t>
            </a:r>
          </a:p>
          <a:p>
            <a:pPr marL="171450" indent="-171450">
              <a:buFont typeface="Arial" pitchFamily="34" charset="0"/>
              <a:buChar char="•"/>
            </a:pPr>
            <a:r>
              <a:rPr lang="en-US" baseline="0" dirty="0" smtClean="0">
                <a:sym typeface="Wingdings" pitchFamily="2" charset="2"/>
              </a:rPr>
              <a:t>Looking at how quantities vary (increase or decrease) in relation to one another</a:t>
            </a:r>
          </a:p>
          <a:p>
            <a:pPr marL="171450" indent="-171450">
              <a:buFont typeface="Arial" pitchFamily="34" charset="0"/>
              <a:buChar char="•"/>
            </a:pPr>
            <a:r>
              <a:rPr lang="en-US" baseline="0" dirty="0" smtClean="0">
                <a:sym typeface="Wingdings" pitchFamily="2" charset="2"/>
              </a:rPr>
              <a:t>Determining how one quantity changes with respect to another, such that for each input, there is a unique output</a:t>
            </a:r>
          </a:p>
          <a:p>
            <a:pPr marL="171450" indent="-171450">
              <a:buFont typeface="Arial" pitchFamily="34" charset="0"/>
              <a:buChar char="•"/>
            </a:pPr>
            <a:r>
              <a:rPr lang="en-US" baseline="0" dirty="0" smtClean="0">
                <a:sym typeface="Wingdings" pitchFamily="2" charset="2"/>
              </a:rPr>
              <a:t>An action that uniquely changes the state of a system</a:t>
            </a:r>
          </a:p>
          <a:p>
            <a:pPr marL="171450" indent="-171450">
              <a:buFont typeface="Arial" pitchFamily="34" charset="0"/>
              <a:buChar char="•"/>
            </a:pPr>
            <a:r>
              <a:rPr lang="en-US" baseline="0" dirty="0" smtClean="0">
                <a:sym typeface="Wingdings" pitchFamily="2" charset="2"/>
              </a:rPr>
              <a:t>How one quantity relates to or “maps” to another</a:t>
            </a:r>
          </a:p>
          <a:p>
            <a:pPr marL="171450" indent="-171450">
              <a:buFont typeface="Arial" pitchFamily="34" charset="0"/>
              <a:buChar char="•"/>
            </a:pPr>
            <a:r>
              <a:rPr lang="en-US" baseline="0" dirty="0" smtClean="0">
                <a:sym typeface="Wingdings" pitchFamily="2" charset="2"/>
              </a:rPr>
              <a:t>F(x) notation</a:t>
            </a:r>
          </a:p>
          <a:p>
            <a:pPr marL="171450" indent="-171450">
              <a:buFont typeface="Arial" pitchFamily="34" charset="0"/>
              <a:buChar char="•"/>
            </a:pPr>
            <a:r>
              <a:rPr lang="en-US" baseline="0" dirty="0" smtClean="0">
                <a:sym typeface="Wingdings" pitchFamily="2" charset="2"/>
              </a:rPr>
              <a:t>Passes vertical line test</a:t>
            </a:r>
          </a:p>
          <a:p>
            <a:pPr marL="171450" indent="-171450">
              <a:buFont typeface="Arial" pitchFamily="34" charset="0"/>
              <a:buChar char="•"/>
            </a:pPr>
            <a:r>
              <a:rPr lang="en-US" baseline="0" dirty="0" smtClean="0">
                <a:sym typeface="Wingdings" pitchFamily="2" charset="2"/>
              </a:rPr>
              <a:t>Set of points</a:t>
            </a:r>
          </a:p>
          <a:p>
            <a:endParaRPr lang="en-US" dirty="0" smtClean="0"/>
          </a:p>
          <a:p>
            <a:r>
              <a:rPr lang="en-US" dirty="0" smtClean="0"/>
              <a:t>Then share with partner.</a:t>
            </a:r>
          </a:p>
          <a:p>
            <a:r>
              <a:rPr lang="en-US" dirty="0" smtClean="0"/>
              <a:t>Have one or two people share with large group.</a:t>
            </a:r>
          </a:p>
          <a:p>
            <a:r>
              <a:rPr lang="en-US" dirty="0" smtClean="0"/>
              <a:t>Write thoughts on I think I knew but now I know chart.</a:t>
            </a:r>
          </a:p>
        </p:txBody>
      </p:sp>
      <p:sp>
        <p:nvSpPr>
          <p:cNvPr id="66564" name="Slide Number Placeholder 3"/>
          <p:cNvSpPr>
            <a:spLocks noGrp="1"/>
          </p:cNvSpPr>
          <p:nvPr>
            <p:ph type="sldNum" sz="quarter" idx="5"/>
          </p:nvPr>
        </p:nvSpPr>
        <p:spPr>
          <a:noFill/>
        </p:spPr>
        <p:txBody>
          <a:bodyPr/>
          <a:lstStyle>
            <a:lvl1pPr defTabSz="914437" eaLnBrk="0" hangingPunct="0">
              <a:defRPr>
                <a:solidFill>
                  <a:schemeClr val="tx1"/>
                </a:solidFill>
                <a:latin typeface="Arial" pitchFamily="34" charset="0"/>
              </a:defRPr>
            </a:lvl1pPr>
            <a:lvl2pPr marL="729057" indent="-280406" defTabSz="914437" eaLnBrk="0" hangingPunct="0">
              <a:defRPr>
                <a:solidFill>
                  <a:schemeClr val="tx1"/>
                </a:solidFill>
                <a:latin typeface="Arial" pitchFamily="34" charset="0"/>
              </a:defRPr>
            </a:lvl2pPr>
            <a:lvl3pPr marL="1121626" indent="-224325" defTabSz="914437" eaLnBrk="0" hangingPunct="0">
              <a:defRPr>
                <a:solidFill>
                  <a:schemeClr val="tx1"/>
                </a:solidFill>
                <a:latin typeface="Arial" pitchFamily="34" charset="0"/>
              </a:defRPr>
            </a:lvl3pPr>
            <a:lvl4pPr marL="1570276" indent="-224325" defTabSz="914437" eaLnBrk="0" hangingPunct="0">
              <a:defRPr>
                <a:solidFill>
                  <a:schemeClr val="tx1"/>
                </a:solidFill>
                <a:latin typeface="Arial" pitchFamily="34" charset="0"/>
              </a:defRPr>
            </a:lvl4pPr>
            <a:lvl5pPr marL="2018927" indent="-224325" defTabSz="914437" eaLnBrk="0" hangingPunct="0">
              <a:defRPr>
                <a:solidFill>
                  <a:schemeClr val="tx1"/>
                </a:solidFill>
                <a:latin typeface="Arial" pitchFamily="34" charset="0"/>
              </a:defRPr>
            </a:lvl5pPr>
            <a:lvl6pPr marL="2467577" indent="-224325" defTabSz="914437" eaLnBrk="0" fontAlgn="base" hangingPunct="0">
              <a:spcBef>
                <a:spcPct val="0"/>
              </a:spcBef>
              <a:spcAft>
                <a:spcPct val="0"/>
              </a:spcAft>
              <a:defRPr>
                <a:solidFill>
                  <a:schemeClr val="tx1"/>
                </a:solidFill>
                <a:latin typeface="Arial" pitchFamily="34" charset="0"/>
              </a:defRPr>
            </a:lvl6pPr>
            <a:lvl7pPr marL="2916227" indent="-224325" defTabSz="914437" eaLnBrk="0" fontAlgn="base" hangingPunct="0">
              <a:spcBef>
                <a:spcPct val="0"/>
              </a:spcBef>
              <a:spcAft>
                <a:spcPct val="0"/>
              </a:spcAft>
              <a:defRPr>
                <a:solidFill>
                  <a:schemeClr val="tx1"/>
                </a:solidFill>
                <a:latin typeface="Arial" pitchFamily="34" charset="0"/>
              </a:defRPr>
            </a:lvl7pPr>
            <a:lvl8pPr marL="3364878" indent="-224325" defTabSz="914437" eaLnBrk="0" fontAlgn="base" hangingPunct="0">
              <a:spcBef>
                <a:spcPct val="0"/>
              </a:spcBef>
              <a:spcAft>
                <a:spcPct val="0"/>
              </a:spcAft>
              <a:defRPr>
                <a:solidFill>
                  <a:schemeClr val="tx1"/>
                </a:solidFill>
                <a:latin typeface="Arial" pitchFamily="34" charset="0"/>
              </a:defRPr>
            </a:lvl8pPr>
            <a:lvl9pPr marL="3813528" indent="-224325" defTabSz="914437" eaLnBrk="0" fontAlgn="base" hangingPunct="0">
              <a:spcBef>
                <a:spcPct val="0"/>
              </a:spcBef>
              <a:spcAft>
                <a:spcPct val="0"/>
              </a:spcAft>
              <a:defRPr>
                <a:solidFill>
                  <a:schemeClr val="tx1"/>
                </a:solidFill>
                <a:latin typeface="Arial" pitchFamily="34" charset="0"/>
              </a:defRPr>
            </a:lvl9pPr>
          </a:lstStyle>
          <a:p>
            <a:pPr eaLnBrk="1" hangingPunct="1"/>
            <a:fld id="{E9FC2A92-FE80-435F-84BF-DE45A10144D1}" type="slidenum">
              <a:rPr lang="en-US" smtClean="0">
                <a:latin typeface="Times New Roman" pitchFamily="18" charset="0"/>
              </a:rPr>
              <a:pPr eaLnBrk="1" hangingPunct="1"/>
              <a:t>8</a:t>
            </a:fld>
            <a:endParaRPr lang="en-US" smtClean="0">
              <a:latin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8CC9574-A819-4FE4-99A7-1E27AD09ADC2}" type="slidenum">
              <a:rPr lang="en-US" smtClean="0"/>
              <a:pPr/>
              <a:t>12</a:t>
            </a:fld>
            <a:endParaRPr lang="en-US" dirty="0"/>
          </a:p>
        </p:txBody>
      </p:sp>
    </p:spTree>
    <p:extLst>
      <p:ext uri="{BB962C8B-B14F-4D97-AF65-F5344CB8AC3E}">
        <p14:creationId xmlns:p14="http://schemas.microsoft.com/office/powerpoint/2010/main" val="7114775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we will take our developing understanding</a:t>
            </a:r>
            <a:r>
              <a:rPr lang="en-US" baseline="0" dirty="0" smtClean="0"/>
              <a:t> of function and begin to examine how the Big Ideas and Essential Understandings support this precursory definition and further our understanding of function and functional thinking</a:t>
            </a:r>
            <a:r>
              <a:rPr lang="en-US" baseline="0" dirty="0" smtClean="0"/>
              <a:t>.</a:t>
            </a:r>
          </a:p>
          <a:p>
            <a:endParaRPr lang="en-US" baseline="0" dirty="0" smtClean="0"/>
          </a:p>
          <a:p>
            <a:r>
              <a:rPr lang="en-US" baseline="0" dirty="0" smtClean="0"/>
              <a:t>These represent the essential knowledge for teachers about functions.  In particular, the book(s) you will receive are organized around 5 big ideas related to Expressions, Equations, and Functions (grades 6-8).  Big Idea #4 is focuses specifically on the concept of function. Each Big Idea is supported by smaller, more specific mathematical ideas- </a:t>
            </a:r>
            <a:r>
              <a:rPr lang="en-US" i="1" baseline="0" dirty="0" smtClean="0"/>
              <a:t>Essential Understandings</a:t>
            </a:r>
            <a:endParaRPr lang="en-US" dirty="0"/>
          </a:p>
        </p:txBody>
      </p:sp>
      <p:sp>
        <p:nvSpPr>
          <p:cNvPr id="4" name="Slide Number Placeholder 3"/>
          <p:cNvSpPr>
            <a:spLocks noGrp="1"/>
          </p:cNvSpPr>
          <p:nvPr>
            <p:ph type="sldNum" sz="quarter" idx="10"/>
          </p:nvPr>
        </p:nvSpPr>
        <p:spPr/>
        <p:txBody>
          <a:bodyPr/>
          <a:lstStyle/>
          <a:p>
            <a:fld id="{58CC9574-A819-4FE4-99A7-1E27AD09ADC2}" type="slidenum">
              <a:rPr lang="en-US" smtClean="0"/>
              <a:pPr/>
              <a:t>13</a:t>
            </a:fld>
            <a:endParaRPr lang="en-US" dirty="0"/>
          </a:p>
        </p:txBody>
      </p:sp>
    </p:spTree>
    <p:extLst>
      <p:ext uri="{BB962C8B-B14F-4D97-AF65-F5344CB8AC3E}">
        <p14:creationId xmlns:p14="http://schemas.microsoft.com/office/powerpoint/2010/main" val="5814522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Consolidating</a:t>
            </a:r>
            <a:r>
              <a:rPr lang="en-US" baseline="0" dirty="0" smtClean="0"/>
              <a:t> your understanding around these B.I and E.Us better prepares you to implement the Learning Principle (NCTM Principles and Standards</a:t>
            </a:r>
            <a:endParaRPr lang="en-US" dirty="0"/>
          </a:p>
        </p:txBody>
      </p:sp>
      <p:sp>
        <p:nvSpPr>
          <p:cNvPr id="4" name="Slide Number Placeholder 3"/>
          <p:cNvSpPr>
            <a:spLocks noGrp="1"/>
          </p:cNvSpPr>
          <p:nvPr>
            <p:ph type="sldNum" sz="quarter" idx="10"/>
          </p:nvPr>
        </p:nvSpPr>
        <p:spPr/>
        <p:txBody>
          <a:bodyPr/>
          <a:lstStyle/>
          <a:p>
            <a:fld id="{58CC9574-A819-4FE4-99A7-1E27AD09ADC2}" type="slidenum">
              <a:rPr lang="en-US" smtClean="0"/>
              <a:pPr/>
              <a:t>14</a:t>
            </a:fld>
            <a:endParaRPr lang="en-US" dirty="0"/>
          </a:p>
        </p:txBody>
      </p:sp>
    </p:spTree>
    <p:extLst>
      <p:ext uri="{BB962C8B-B14F-4D97-AF65-F5344CB8AC3E}">
        <p14:creationId xmlns:p14="http://schemas.microsoft.com/office/powerpoint/2010/main" val="185799335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stretch>
            <a:fillRect/>
          </a:stretch>
        </p:blipFill>
        <p:spPr>
          <a:xfrm>
            <a:off x="20548" y="20547"/>
            <a:ext cx="3498527" cy="2825393"/>
          </a:xfrm>
          <a:prstGeom prst="rect">
            <a:avLst/>
          </a:prstGeom>
        </p:spPr>
      </p:pic>
      <p:pic>
        <p:nvPicPr>
          <p:cNvPr id="8" name="Picture 7"/>
          <p:cNvPicPr>
            <a:picLocks noChangeAspect="1"/>
          </p:cNvPicPr>
          <p:nvPr userDrawn="1"/>
        </p:nvPicPr>
        <p:blipFill>
          <a:blip r:embed="rId3" cstate="print"/>
          <a:stretch>
            <a:fillRect/>
          </a:stretch>
        </p:blipFill>
        <p:spPr>
          <a:xfrm>
            <a:off x="3503486" y="20548"/>
            <a:ext cx="5624418" cy="2825496"/>
          </a:xfrm>
          <a:prstGeom prst="rect">
            <a:avLst/>
          </a:prstGeom>
        </p:spPr>
      </p:pic>
      <p:pic>
        <p:nvPicPr>
          <p:cNvPr id="9" name="Picture 8"/>
          <p:cNvPicPr>
            <a:picLocks noChangeAspect="1"/>
          </p:cNvPicPr>
          <p:nvPr userDrawn="1"/>
        </p:nvPicPr>
        <p:blipFill>
          <a:blip r:embed="rId4" cstate="print"/>
          <a:stretch>
            <a:fillRect/>
          </a:stretch>
        </p:blipFill>
        <p:spPr>
          <a:xfrm>
            <a:off x="20923" y="2818500"/>
            <a:ext cx="7668994" cy="2296266"/>
          </a:xfrm>
          <a:prstGeom prst="rect">
            <a:avLst/>
          </a:prstGeom>
        </p:spPr>
      </p:pic>
      <p:pic>
        <p:nvPicPr>
          <p:cNvPr id="10" name="Picture 9"/>
          <p:cNvPicPr>
            <a:picLocks noChangeAspect="1"/>
          </p:cNvPicPr>
          <p:nvPr userDrawn="1"/>
        </p:nvPicPr>
        <p:blipFill>
          <a:blip r:embed="rId5" cstate="print"/>
          <a:stretch>
            <a:fillRect/>
          </a:stretch>
        </p:blipFill>
        <p:spPr>
          <a:xfrm>
            <a:off x="7662119" y="2819400"/>
            <a:ext cx="1461333" cy="2293850"/>
          </a:xfrm>
          <a:prstGeom prst="rect">
            <a:avLst/>
          </a:prstGeom>
        </p:spPr>
      </p:pic>
      <p:pic>
        <p:nvPicPr>
          <p:cNvPr id="11" name="Picture 10"/>
          <p:cNvPicPr>
            <a:picLocks/>
          </p:cNvPicPr>
          <p:nvPr userDrawn="1"/>
        </p:nvPicPr>
        <p:blipFill>
          <a:blip r:embed="rId6" cstate="print"/>
          <a:stretch>
            <a:fillRect/>
          </a:stretch>
        </p:blipFill>
        <p:spPr>
          <a:xfrm>
            <a:off x="20548" y="5089818"/>
            <a:ext cx="9098280" cy="1737360"/>
          </a:xfrm>
          <a:prstGeom prst="rect">
            <a:avLst/>
          </a:prstGeom>
        </p:spPr>
      </p:pic>
      <p:sp>
        <p:nvSpPr>
          <p:cNvPr id="14" name="Rectangle 13"/>
          <p:cNvSpPr/>
          <p:nvPr userDrawn="1"/>
        </p:nvSpPr>
        <p:spPr>
          <a:xfrm>
            <a:off x="8755230" y="2469776"/>
            <a:ext cx="304800" cy="152400"/>
          </a:xfrm>
          <a:prstGeom prst="rect">
            <a:avLst/>
          </a:prstGeom>
          <a:solidFill>
            <a:srgbClr val="F27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47F28"/>
              </a:solidFill>
            </a:endParaRPr>
          </a:p>
        </p:txBody>
      </p:sp>
      <p:sp>
        <p:nvSpPr>
          <p:cNvPr id="4" name="Date Placeholder 3"/>
          <p:cNvSpPr>
            <a:spLocks noGrp="1"/>
          </p:cNvSpPr>
          <p:nvPr>
            <p:ph type="dt" sz="half" idx="10"/>
          </p:nvPr>
        </p:nvSpPr>
        <p:spPr/>
        <p:txBody>
          <a:bodyPr/>
          <a:lstStyle>
            <a:lvl1pPr>
              <a:defRPr>
                <a:solidFill>
                  <a:schemeClr val="bg1"/>
                </a:solidFill>
              </a:defRPr>
            </a:lvl1pPr>
          </a:lstStyle>
          <a:p>
            <a:fld id="{A258050E-B668-4FA7-85AD-C750C80A6E9B}" type="datetimeFigureOut">
              <a:rPr lang="en-US" smtClean="0"/>
              <a:pPr/>
              <a:t>7/12/2013</a:t>
            </a:fld>
            <a:endParaRPr lang="en-US" dirty="0"/>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pPr/>
              <a:t>‹#›</a:t>
            </a:fld>
            <a:endParaRPr lang="en-US" dirty="0"/>
          </a:p>
        </p:txBody>
      </p:sp>
      <p:sp>
        <p:nvSpPr>
          <p:cNvPr id="15" name="Text Placeholder 15"/>
          <p:cNvSpPr>
            <a:spLocks noGrp="1"/>
          </p:cNvSpPr>
          <p:nvPr>
            <p:ph type="body" sz="quarter" idx="14" hasCustomPrompt="1"/>
          </p:nvPr>
        </p:nvSpPr>
        <p:spPr>
          <a:xfrm>
            <a:off x="3581400" y="1295400"/>
            <a:ext cx="5105400" cy="1416269"/>
          </a:xfrm>
        </p:spPr>
        <p:txBody>
          <a:bodyPr anchor="b">
            <a:normAutofit/>
          </a:bodyPr>
          <a:lstStyle>
            <a:lvl1pPr algn="r">
              <a:buNone/>
              <a:defRPr lang="en-US" sz="2200" kern="1200" dirty="0" smtClean="0">
                <a:solidFill>
                  <a:schemeClr val="tx1">
                    <a:lumMod val="75000"/>
                    <a:lumOff val="25000"/>
                  </a:schemeClr>
                </a:solidFill>
                <a:latin typeface="Calibri" pitchFamily="34" charset="0"/>
                <a:ea typeface="+mn-ea"/>
                <a:cs typeface="+mn-cs"/>
              </a:defRPr>
            </a:lvl1pPr>
          </a:lstStyle>
          <a:p>
            <a:pPr lvl="0"/>
            <a:r>
              <a:rPr lang="en-US" dirty="0" smtClean="0"/>
              <a:t>Click to edit Master subtitle style</a:t>
            </a:r>
            <a:endParaRPr lang="en-US" dirty="0"/>
          </a:p>
        </p:txBody>
      </p:sp>
      <p:sp>
        <p:nvSpPr>
          <p:cNvPr id="2" name="Title 1"/>
          <p:cNvSpPr>
            <a:spLocks noGrp="1"/>
          </p:cNvSpPr>
          <p:nvPr>
            <p:ph type="title"/>
          </p:nvPr>
        </p:nvSpPr>
        <p:spPr>
          <a:xfrm>
            <a:off x="106344" y="4114800"/>
            <a:ext cx="7315200" cy="914400"/>
          </a:xfrm>
        </p:spPr>
        <p:txBody>
          <a:bodyPr anchor="b" anchorCtr="0">
            <a:normAutofit/>
          </a:bodyPr>
          <a:lstStyle>
            <a:lvl1pPr marL="0" indent="0">
              <a:defRPr lang="en-US" sz="3600" b="1" kern="1200" baseline="0">
                <a:solidFill>
                  <a:schemeClr val="bg1"/>
                </a:solidFill>
                <a:latin typeface="Arial" pitchFamily="34" charset="0"/>
                <a:ea typeface="+mn-ea"/>
                <a:cs typeface="Arial" pitchFamily="34" charset="0"/>
              </a:defRPr>
            </a:lvl1pPr>
          </a:lstStyle>
          <a:p>
            <a:pPr marL="342900" lvl="0" indent="-342900" algn="l" defTabSz="914400" rtl="0" eaLnBrk="1" latinLnBrk="0" hangingPunct="1">
              <a:spcBef>
                <a:spcPct val="20000"/>
              </a:spcBef>
              <a:buFont typeface="Arial" pitchFamily="34" charset="0"/>
              <a:buNone/>
            </a:pPr>
            <a:r>
              <a:rPr lang="en-US" smtClean="0"/>
              <a:t>Click to edit Master title style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5">
                                            <p:txEl>
                                              <p:pRg st="0" end="0"/>
                                            </p:txEl>
                                          </p:spTgt>
                                        </p:tgtEl>
                                        <p:attrNameLst>
                                          <p:attrName>style.visibility</p:attrName>
                                        </p:attrNameLst>
                                      </p:cBhvr>
                                      <p:to>
                                        <p:strVal val="visible"/>
                                      </p:to>
                                    </p:set>
                                    <p:anim calcmode="lin" valueType="num">
                                      <p:cBhvr additive="base">
                                        <p:cTn id="15" dur="500" fill="hold"/>
                                        <p:tgtEl>
                                          <p:spTgt spid="15">
                                            <p:txEl>
                                              <p:pRg st="0" end="0"/>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15">
                                            <p:txEl>
                                              <p:pRg st="0" end="0"/>
                                            </p:txEl>
                                          </p:spTgt>
                                        </p:tgtEl>
                                        <p:attrNameLst>
                                          <p:attrName>ppt_y</p:attrName>
                                        </p:attrNameLst>
                                      </p:cBhvr>
                                      <p:tavLst>
                                        <p:tav tm="0">
                                          <p:val>
                                            <p:strVal val="#ppt_y"/>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anim calcmode="lin" valueType="num">
                                      <p:cBhvr>
                                        <p:cTn id="20" dur="500" fill="hold"/>
                                        <p:tgtEl>
                                          <p:spTgt spid="11"/>
                                        </p:tgtEl>
                                        <p:attrNameLst>
                                          <p:attrName>ppt_x</p:attrName>
                                        </p:attrNameLst>
                                      </p:cBhvr>
                                      <p:tavLst>
                                        <p:tav tm="0">
                                          <p:val>
                                            <p:strVal val="#ppt_x"/>
                                          </p:val>
                                        </p:tav>
                                        <p:tav tm="100000">
                                          <p:val>
                                            <p:strVal val="#ppt_x"/>
                                          </p:val>
                                        </p:tav>
                                      </p:tavLst>
                                    </p:anim>
                                    <p:anim calcmode="lin" valueType="num">
                                      <p:cBhvr>
                                        <p:cTn id="21" dur="500" fill="hold"/>
                                        <p:tgtEl>
                                          <p:spTgt spid="11"/>
                                        </p:tgtEl>
                                        <p:attrNameLst>
                                          <p:attrName>ppt_y</p:attrName>
                                        </p:attrNameLst>
                                      </p:cBhvr>
                                      <p:tavLst>
                                        <p:tav tm="0">
                                          <p:val>
                                            <p:strVal val="#ppt_y+.1"/>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0-#ppt_w/2"/>
                                          </p:val>
                                        </p:tav>
                                        <p:tav tm="100000">
                                          <p:val>
                                            <p:strVal val="#ppt_x"/>
                                          </p:val>
                                        </p:tav>
                                      </p:tavLst>
                                    </p:anim>
                                    <p:anim calcmode="lin" valueType="num">
                                      <p:cBhvr additive="base">
                                        <p:cTn id="25" dur="500" fill="hold"/>
                                        <p:tgtEl>
                                          <p:spTgt spid="9"/>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1+#ppt_w/2"/>
                                          </p:val>
                                        </p:tav>
                                        <p:tav tm="100000">
                                          <p:val>
                                            <p:strVal val="#ppt_x"/>
                                          </p:val>
                                        </p:tav>
                                      </p:tavLst>
                                    </p:anim>
                                    <p:anim calcmode="lin" valueType="num">
                                      <p:cBhvr additive="base">
                                        <p:cTn id="29" dur="500" fill="hold"/>
                                        <p:tgtEl>
                                          <p:spTgt spid="10"/>
                                        </p:tgtEl>
                                        <p:attrNameLst>
                                          <p:attrName>ppt_y</p:attrName>
                                        </p:attrNameLst>
                                      </p:cBhvr>
                                      <p:tavLst>
                                        <p:tav tm="0">
                                          <p:val>
                                            <p:strVal val="#ppt_y"/>
                                          </p:val>
                                        </p:tav>
                                        <p:tav tm="100000">
                                          <p:val>
                                            <p:strVal val="#ppt_y"/>
                                          </p:val>
                                        </p:tav>
                                      </p:tavLst>
                                    </p:anim>
                                  </p:childTnLst>
                                </p:cTn>
                              </p:par>
                              <p:par>
                                <p:cTn id="30" presetID="10" presetClass="entr" presetSubtype="0" fill="hold" grpId="0" nodeType="withEffect">
                                  <p:stCondLst>
                                    <p:cond delay="50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build="p">
        <p:tmplLst>
          <p:tmpl lvl="1">
            <p:tnLst>
              <p:par>
                <p:cTn presetID="2" presetClass="entr" presetSubtype="2"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1+#ppt_w/2"/>
                          </p:val>
                        </p:tav>
                        <p:tav tm="100000">
                          <p:val>
                            <p:strVal val="#ppt_x"/>
                          </p:val>
                        </p:tav>
                      </p:tavLst>
                    </p:anim>
                    <p:anim calcmode="lin" valueType="num">
                      <p:cBhvr additive="base">
                        <p:cTn dur="500" fill="hold"/>
                        <p:tgtEl>
                          <p:spTgt spid="15"/>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Media with Caption">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bg1"/>
                </a:solidFill>
              </a:defRPr>
            </a:lvl1pPr>
          </a:lstStyle>
          <a:p>
            <a:fld id="{A258050E-B668-4FA7-85AD-C750C80A6E9B}" type="datetimeFigureOut">
              <a:rPr lang="en-US" smtClean="0"/>
              <a:pPr/>
              <a:t>7/12/2013</a:t>
            </a:fld>
            <a:endParaRPr lang="en-US" dirty="0"/>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dirty="0"/>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pPr/>
              <a:t>‹#›</a:t>
            </a:fld>
            <a:endParaRPr lang="en-US" dirty="0"/>
          </a:p>
        </p:txBody>
      </p:sp>
      <p:sp>
        <p:nvSpPr>
          <p:cNvPr id="6" name="Rectangle 5"/>
          <p:cNvSpPr/>
          <p:nvPr userDrawn="1"/>
        </p:nvSpPr>
        <p:spPr>
          <a:xfrm>
            <a:off x="595263" y="4800600"/>
            <a:ext cx="4873752" cy="685800"/>
          </a:xfrm>
          <a:prstGeom prst="rect">
            <a:avLst/>
          </a:prstGeom>
          <a:solidFill>
            <a:schemeClr val="tx1">
              <a:lumMod val="95000"/>
              <a:lumOff val="5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Georgia" pitchFamily="18" charset="0"/>
            </a:endParaRPr>
          </a:p>
        </p:txBody>
      </p:sp>
      <p:sp>
        <p:nvSpPr>
          <p:cNvPr id="7" name="Title 1"/>
          <p:cNvSpPr>
            <a:spLocks noGrp="1"/>
          </p:cNvSpPr>
          <p:nvPr>
            <p:ph type="title"/>
          </p:nvPr>
        </p:nvSpPr>
        <p:spPr>
          <a:xfrm>
            <a:off x="606552" y="4800600"/>
            <a:ext cx="4809244" cy="566738"/>
          </a:xfrm>
        </p:spPr>
        <p:txBody>
          <a:bodyPr anchor="b">
            <a:normAutofit/>
          </a:bodyPr>
          <a:lstStyle>
            <a:lvl1pPr algn="ctr">
              <a:defRPr sz="1800" b="0" i="1">
                <a:solidFill>
                  <a:schemeClr val="bg1">
                    <a:lumMod val="85000"/>
                  </a:schemeClr>
                </a:solidFill>
                <a:latin typeface="Georgia" pitchFamily="18" charset="0"/>
              </a:defRPr>
            </a:lvl1pPr>
          </a:lstStyle>
          <a:p>
            <a:r>
              <a:rPr lang="en-US" smtClean="0"/>
              <a:t>Click to edit Master title style</a:t>
            </a:r>
            <a:endParaRPr lang="en-US" dirty="0"/>
          </a:p>
        </p:txBody>
      </p:sp>
      <p:sp>
        <p:nvSpPr>
          <p:cNvPr id="9" name="Media Placeholder 8"/>
          <p:cNvSpPr>
            <a:spLocks noGrp="1"/>
          </p:cNvSpPr>
          <p:nvPr>
            <p:ph type="media" sz="quarter" idx="13"/>
          </p:nvPr>
        </p:nvSpPr>
        <p:spPr>
          <a:xfrm>
            <a:off x="587022" y="838200"/>
            <a:ext cx="4873752" cy="3812822"/>
          </a:xfrm>
        </p:spPr>
        <p:txBody>
          <a:bodyPr/>
          <a:lstStyle>
            <a:lvl1pPr>
              <a:buNone/>
              <a:defRPr/>
            </a:lvl1pPr>
          </a:lstStyle>
          <a:p>
            <a:r>
              <a:rPr lang="en-US" smtClean="0"/>
              <a:t>Click icon to add media</a:t>
            </a:r>
            <a:endParaRPr lang="en-US" dirty="0"/>
          </a:p>
        </p:txBody>
      </p:sp>
      <p:sp>
        <p:nvSpPr>
          <p:cNvPr id="11" name="Text Placeholder 10"/>
          <p:cNvSpPr>
            <a:spLocks noGrp="1"/>
          </p:cNvSpPr>
          <p:nvPr>
            <p:ph type="body" sz="quarter" idx="14"/>
          </p:nvPr>
        </p:nvSpPr>
        <p:spPr>
          <a:xfrm>
            <a:off x="5776863" y="838200"/>
            <a:ext cx="2819400" cy="4636911"/>
          </a:xfrm>
        </p:spPr>
        <p:txBody>
          <a:bodyPr>
            <a:normAutofit/>
          </a:bodyPr>
          <a:lstStyle>
            <a:lvl1pPr marL="0" indent="0" algn="l">
              <a:buNone/>
              <a:defRPr sz="2400">
                <a:solidFill>
                  <a:schemeClr val="bg1"/>
                </a:solidFill>
              </a:defRPr>
            </a:lvl1pPr>
          </a:lstStyle>
          <a:p>
            <a:pPr lvl="0"/>
            <a:r>
              <a:rPr lang="en-US" smtClean="0"/>
              <a:t>Click to edit Master text styles</a:t>
            </a:r>
          </a:p>
        </p:txBody>
      </p:sp>
    </p:spTree>
  </p:cSld>
  <p:clrMapOvr>
    <a:masterClrMapping/>
  </p:clrMapOvr>
  <mc:AlternateContent xmlns:mc="http://schemas.openxmlformats.org/markup-compatibility/2006" xmlns:p14="http://schemas.microsoft.com/office/powerpoint/2010/main">
    <mc:Choice Requires="p14">
      <p:transition spd="slow" p14:dur="2000">
        <p:wipe/>
      </p:transition>
    </mc:Choice>
    <mc:Fallback xmlns="">
      <p:transition spd="slow">
        <p:wip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a:xfrm>
            <a:off x="1792800" y="4800600"/>
            <a:ext cx="5500800" cy="685800"/>
          </a:xfrm>
          <a:prstGeom prst="rect">
            <a:avLst/>
          </a:prstGeom>
          <a:solidFill>
            <a:schemeClr val="tx1">
              <a:lumMod val="95000"/>
              <a:lumOff val="5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Georgia" pitchFamily="18" charset="0"/>
            </a:endParaRPr>
          </a:p>
        </p:txBody>
      </p:sp>
      <p:sp>
        <p:nvSpPr>
          <p:cNvPr id="2" name="Title 1"/>
          <p:cNvSpPr>
            <a:spLocks noGrp="1"/>
          </p:cNvSpPr>
          <p:nvPr>
            <p:ph type="title"/>
          </p:nvPr>
        </p:nvSpPr>
        <p:spPr>
          <a:xfrm>
            <a:off x="1792288" y="4800600"/>
            <a:ext cx="5486400" cy="566738"/>
          </a:xfrm>
        </p:spPr>
        <p:txBody>
          <a:bodyPr anchor="b">
            <a:normAutofit/>
          </a:bodyPr>
          <a:lstStyle>
            <a:lvl1pPr algn="ctr">
              <a:defRPr sz="1800" b="0" i="1">
                <a:solidFill>
                  <a:schemeClr val="bg1">
                    <a:lumMod val="85000"/>
                  </a:schemeClr>
                </a:solidFill>
                <a:latin typeface="Georgia" pitchFamily="18" charset="0"/>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562600"/>
            <a:ext cx="5486400" cy="60960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bg1"/>
                </a:solidFill>
              </a:defRPr>
            </a:lvl1pPr>
          </a:lstStyle>
          <a:p>
            <a:fld id="{A258050E-B668-4FA7-85AD-C750C80A6E9B}" type="datetimeFigureOut">
              <a:rPr lang="en-US" smtClean="0"/>
              <a:pPr/>
              <a:t>7/12/2013</a:t>
            </a:fld>
            <a:endParaRPr lang="en-US" dirty="0"/>
          </a:p>
        </p:txBody>
      </p:sp>
      <p:sp>
        <p:nvSpPr>
          <p:cNvPr id="6" name="Footer Placeholder 5"/>
          <p:cNvSpPr>
            <a:spLocks noGrp="1"/>
          </p:cNvSpPr>
          <p:nvPr>
            <p:ph type="ftr" sz="quarter" idx="11"/>
          </p:nvPr>
        </p:nvSpPr>
        <p:spPr/>
        <p:txBody>
          <a:bodyPr/>
          <a:lstStyle>
            <a:lvl1pPr>
              <a:defRPr>
                <a:solidFill>
                  <a:schemeClr val="bg1"/>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le and Vertical Tex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58050E-B668-4FA7-85AD-C750C80A6E9B}" type="datetimeFigureOut">
              <a:rPr lang="en-US" smtClean="0"/>
              <a:pPr/>
              <a:t>7/12/2013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40D5ECE-8B49-45CD-BE81-EF81920D1969}" type="slidenum">
              <a:rPr lang="en-US" smtClean="0"/>
              <a:pPr/>
              <a:t>‹#›</a:t>
            </a:fld>
            <a:endParaRPr lang="en-US" dirty="0"/>
          </a:p>
        </p:txBody>
      </p:sp>
      <p:sp>
        <p:nvSpPr>
          <p:cNvPr id="14" name="Title 1"/>
          <p:cNvSpPr>
            <a:spLocks noGrp="1"/>
          </p:cNvSpPr>
          <p:nvPr>
            <p:ph type="title" hasCustomPrompt="1"/>
          </p:nvPr>
        </p:nvSpPr>
        <p:spPr>
          <a:xfrm>
            <a:off x="0" y="414867"/>
            <a:ext cx="5029200" cy="457200"/>
          </a:xfrm>
          <a:solidFill>
            <a:schemeClr val="tx1">
              <a:lumMod val="50000"/>
              <a:lumOff val="50000"/>
            </a:schemeClr>
          </a:solidFill>
        </p:spPr>
        <p:txBody>
          <a:bodyPr>
            <a:normAutofit/>
          </a:bodyPr>
          <a:lstStyle>
            <a:lvl1pPr algn="l">
              <a:defRPr lang="en-US" sz="2800" b="1" kern="1200" baseline="0" dirty="0">
                <a:solidFill>
                  <a:schemeClr val="bg1"/>
                </a:solidFill>
                <a:latin typeface="+mn-lt"/>
                <a:ea typeface="+mn-ea"/>
                <a:cs typeface="+mn-cs"/>
              </a:defRPr>
            </a:lvl1pPr>
          </a:lstStyle>
          <a:p>
            <a:r>
              <a:rPr lang="en-US" dirty="0" smtClean="0"/>
              <a:t>    Click to edit Master title style</a:t>
            </a:r>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7150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5105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solidFill>
                  <a:schemeClr val="tx1">
                    <a:lumMod val="85000"/>
                    <a:lumOff val="15000"/>
                  </a:schemeClr>
                </a:solidFill>
              </a:defRPr>
            </a:lvl1pPr>
          </a:lstStyle>
          <a:p>
            <a:fld id="{A258050E-B668-4FA7-85AD-C750C80A6E9B}" type="datetimeFigureOut">
              <a:rPr lang="en-US" smtClean="0"/>
              <a:pPr/>
              <a:t>7/12/2013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lvl1pPr>
              <a:defRPr>
                <a:solidFill>
                  <a:schemeClr val="tx1">
                    <a:lumMod val="85000"/>
                    <a:lumOff val="15000"/>
                  </a:schemeClr>
                </a:solidFill>
              </a:defRPr>
            </a:lvl1pPr>
          </a:lstStyle>
          <a:p>
            <a:fld id="{240D5ECE-8B49-45CD-BE81-EF81920D1969}"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971800" y="1992354"/>
            <a:ext cx="5867400" cy="1970046"/>
          </a:xfrm>
        </p:spPr>
        <p:txBody>
          <a:bodyPr anchor="ctr">
            <a:normAutofit/>
          </a:bodyPr>
          <a:lstStyle>
            <a:lvl1pPr algn="l">
              <a:defRPr sz="3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381000" y="5105400"/>
            <a:ext cx="8229601" cy="375787"/>
          </a:xfrm>
        </p:spPr>
        <p:txBody>
          <a:bodyPr anchor="b">
            <a:normAutofit/>
          </a:bodyPr>
          <a:lstStyle>
            <a:lvl1pPr marL="0" indent="0" algn="r">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p:txBody>
          <a:bodyPr/>
          <a:lstStyle>
            <a:lvl1pPr>
              <a:defRPr>
                <a:solidFill>
                  <a:schemeClr val="tx1">
                    <a:lumMod val="85000"/>
                    <a:lumOff val="1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1">
                    <a:lumMod val="85000"/>
                    <a:lumOff val="15000"/>
                  </a:schemeClr>
                </a:solidFill>
              </a:defRPr>
            </a:lvl1pPr>
          </a:lstStyle>
          <a:p>
            <a:fld id="{240D5ECE-8B49-45CD-BE81-EF81920D1969}" type="slidenum">
              <a:rPr lang="en-US" smtClean="0"/>
              <a:pPr/>
              <a:t>‹#›</a:t>
            </a:fld>
            <a:endParaRPr lang="en-US" dirty="0"/>
          </a:p>
        </p:txBody>
      </p:sp>
      <p:sp>
        <p:nvSpPr>
          <p:cNvPr id="7" name="Oval 6"/>
          <p:cNvSpPr/>
          <p:nvPr userDrawn="1"/>
        </p:nvSpPr>
        <p:spPr>
          <a:xfrm>
            <a:off x="762000" y="1946209"/>
            <a:ext cx="2057400" cy="2057400"/>
          </a:xfrm>
          <a:prstGeom prst="ellipse">
            <a:avLst/>
          </a:prstGeom>
          <a:gradFill flip="none" rotWithShape="1">
            <a:gsLst>
              <a:gs pos="0">
                <a:srgbClr val="F39C29"/>
              </a:gs>
              <a:gs pos="50000">
                <a:srgbClr val="F7931D"/>
              </a:gs>
              <a:gs pos="100000">
                <a:srgbClr val="FF6600"/>
              </a:gs>
            </a:gsLst>
            <a:path path="circle">
              <a:fillToRect l="50000" t="50000" r="50000" b="50000"/>
            </a:path>
            <a:tileRect/>
          </a:gradFill>
          <a:ln w="82550">
            <a:noFill/>
          </a:ln>
          <a:effectLst>
            <a:outerShdw blurRad="152400" dist="165100" dir="5400000" sx="90000" sy="-19000"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8" name="Rectangle 7"/>
          <p:cNvSpPr/>
          <p:nvPr userDrawn="1"/>
        </p:nvSpPr>
        <p:spPr>
          <a:xfrm>
            <a:off x="8686800" y="5265376"/>
            <a:ext cx="457200" cy="96672"/>
          </a:xfrm>
          <a:prstGeom prst="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FF6600"/>
                </a:solidFill>
              </a:rPr>
              <a:t>           </a:t>
            </a:r>
            <a:endParaRPr lang="en-US" dirty="0">
              <a:solidFill>
                <a:srgbClr val="FF6600"/>
              </a:solidFill>
            </a:endParaRPr>
          </a:p>
        </p:txBody>
      </p:sp>
      <p:sp>
        <p:nvSpPr>
          <p:cNvPr id="9" name="Oval 8"/>
          <p:cNvSpPr/>
          <p:nvPr userDrawn="1"/>
        </p:nvSpPr>
        <p:spPr>
          <a:xfrm>
            <a:off x="1007328" y="1992354"/>
            <a:ext cx="1583472" cy="1295400"/>
          </a:xfrm>
          <a:prstGeom prst="ellipse">
            <a:avLst/>
          </a:prstGeom>
          <a:gradFill flip="none" rotWithShape="1">
            <a:gsLst>
              <a:gs pos="63000">
                <a:schemeClr val="bg1">
                  <a:alpha val="7000"/>
                </a:schemeClr>
              </a:gs>
              <a:gs pos="72000">
                <a:schemeClr val="bg1">
                  <a:alpha val="15000"/>
                </a:schemeClr>
              </a:gs>
              <a:gs pos="91000">
                <a:schemeClr val="bg1">
                  <a:alpha val="2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Title and Conten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3" cstate="print"/>
          <a:srcRect l="2599" r="5874" b="5262"/>
          <a:stretch/>
        </p:blipFill>
        <p:spPr>
          <a:xfrm>
            <a:off x="3530" y="5867400"/>
            <a:ext cx="9144000" cy="1053694"/>
          </a:xfrm>
          <a:prstGeom prst="rect">
            <a:avLst/>
          </a:prstGeom>
        </p:spPr>
      </p:pic>
      <p:sp>
        <p:nvSpPr>
          <p:cNvPr id="2" name="Title 1"/>
          <p:cNvSpPr>
            <a:spLocks noGrp="1"/>
          </p:cNvSpPr>
          <p:nvPr>
            <p:ph type="title"/>
          </p:nvPr>
        </p:nvSpPr>
        <p:spPr>
          <a:xfrm>
            <a:off x="436180" y="76200"/>
            <a:ext cx="8403020" cy="685800"/>
          </a:xfrm>
        </p:spPr>
        <p:txBody>
          <a:bodyPr anchor="ctr" anchorCtr="0">
            <a:normAutofit/>
          </a:bodyPr>
          <a:lstStyle>
            <a:lvl1pPr algn="l">
              <a:defRPr sz="3000" b="0">
                <a:solidFill>
                  <a:schemeClr val="tx1">
                    <a:lumMod val="85000"/>
                    <a:lumOff val="1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solidFill>
                  <a:schemeClr val="tx1">
                    <a:lumMod val="85000"/>
                    <a:lumOff val="15000"/>
                  </a:schemeClr>
                </a:solidFill>
              </a:defRPr>
            </a:lvl1pPr>
          </a:lstStyle>
          <a:p>
            <a:fld id="{A258050E-B668-4FA7-85AD-C750C80A6E9B}" type="datetimeFigureOut">
              <a:rPr lang="en-US" smtClean="0"/>
              <a:pPr/>
              <a:t>7/12/2013</a:t>
            </a:fld>
            <a:endParaRPr lang="en-US" dirty="0"/>
          </a:p>
        </p:txBody>
      </p:sp>
      <p:sp>
        <p:nvSpPr>
          <p:cNvPr id="5" name="Footer Placeholder 4"/>
          <p:cNvSpPr>
            <a:spLocks noGrp="1"/>
          </p:cNvSpPr>
          <p:nvPr>
            <p:ph type="ftr" sz="quarter" idx="11"/>
          </p:nvPr>
        </p:nvSpPr>
        <p:spPr/>
        <p:txBody>
          <a:bodyPr/>
          <a:lstStyle>
            <a:lvl1pPr>
              <a:defRPr>
                <a:solidFill>
                  <a:schemeClr val="tx1">
                    <a:lumMod val="85000"/>
                    <a:lumOff val="1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1">
                    <a:lumMod val="85000"/>
                    <a:lumOff val="15000"/>
                  </a:schemeClr>
                </a:solidFill>
              </a:defRPr>
            </a:lvl1pPr>
          </a:lstStyle>
          <a:p>
            <a:fld id="{240D5ECE-8B49-45CD-BE81-EF81920D1969}"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Emphasi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solidFill>
                  <a:schemeClr val="tx1">
                    <a:lumMod val="85000"/>
                    <a:lumOff val="15000"/>
                  </a:schemeClr>
                </a:solidFill>
              </a:defRPr>
            </a:lvl1pPr>
          </a:lstStyle>
          <a:p>
            <a:fld id="{A258050E-B668-4FA7-85AD-C750C80A6E9B}" type="datetimeFigureOut">
              <a:rPr lang="en-US" smtClean="0"/>
              <a:pPr/>
              <a:t>7/12/2013</a:t>
            </a:fld>
            <a:endParaRPr lang="en-US" dirty="0"/>
          </a:p>
        </p:txBody>
      </p:sp>
      <p:sp>
        <p:nvSpPr>
          <p:cNvPr id="4" name="Footer Placeholder 3"/>
          <p:cNvSpPr>
            <a:spLocks noGrp="1"/>
          </p:cNvSpPr>
          <p:nvPr>
            <p:ph type="ftr" sz="quarter" idx="11"/>
          </p:nvPr>
        </p:nvSpPr>
        <p:spPr/>
        <p:txBody>
          <a:bodyPr/>
          <a:lstStyle>
            <a:lvl1pPr>
              <a:defRPr>
                <a:solidFill>
                  <a:schemeClr val="tx1">
                    <a:lumMod val="85000"/>
                    <a:lumOff val="15000"/>
                  </a:schemeClr>
                </a:solidFill>
              </a:defRPr>
            </a:lvl1pPr>
          </a:lstStyle>
          <a:p>
            <a:endParaRPr lang="en-US" dirty="0"/>
          </a:p>
        </p:txBody>
      </p:sp>
      <p:sp>
        <p:nvSpPr>
          <p:cNvPr id="5" name="Slide Number Placeholder 4"/>
          <p:cNvSpPr>
            <a:spLocks noGrp="1"/>
          </p:cNvSpPr>
          <p:nvPr>
            <p:ph type="sldNum" sz="quarter" idx="12"/>
          </p:nvPr>
        </p:nvSpPr>
        <p:spPr/>
        <p:txBody>
          <a:bodyPr/>
          <a:lstStyle>
            <a:lvl1pPr>
              <a:defRPr>
                <a:solidFill>
                  <a:schemeClr val="tx1">
                    <a:lumMod val="85000"/>
                    <a:lumOff val="15000"/>
                  </a:schemeClr>
                </a:solidFill>
              </a:defRPr>
            </a:lvl1pPr>
          </a:lstStyle>
          <a:p>
            <a:fld id="{240D5ECE-8B49-45CD-BE81-EF81920D1969}" type="slidenum">
              <a:rPr lang="en-US" smtClean="0"/>
              <a:pPr/>
              <a:t>‹#›</a:t>
            </a:fld>
            <a:endParaRPr lang="en-US" dirty="0"/>
          </a:p>
        </p:txBody>
      </p:sp>
      <p:sp>
        <p:nvSpPr>
          <p:cNvPr id="6" name="Content Placeholder 2"/>
          <p:cNvSpPr>
            <a:spLocks noGrp="1"/>
          </p:cNvSpPr>
          <p:nvPr>
            <p:ph idx="1"/>
          </p:nvPr>
        </p:nvSpPr>
        <p:spPr>
          <a:xfrm>
            <a:off x="457200" y="1600200"/>
            <a:ext cx="8229600" cy="4525963"/>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Obj" preserve="1">
  <p:cSld name="Two Conten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0999" y="1"/>
            <a:ext cx="7068015" cy="838200"/>
          </a:xfrm>
        </p:spPr>
        <p:txBody>
          <a:bodyPr anchor="b">
            <a:normAutofit/>
          </a:bodyPr>
          <a:lstStyle>
            <a:lvl1pPr algn="l">
              <a:defRPr sz="2800">
                <a:solidFill>
                  <a:schemeClr val="bg1"/>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676402"/>
            <a:ext cx="4038600" cy="3971455"/>
          </a:xfrm>
        </p:spPr>
        <p:txBody>
          <a:bodyPr/>
          <a:lstStyle>
            <a:lvl1pPr>
              <a:defRPr sz="2800">
                <a:solidFill>
                  <a:schemeClr val="tx1">
                    <a:lumMod val="85000"/>
                    <a:lumOff val="15000"/>
                  </a:schemeClr>
                </a:solidFill>
              </a:defRPr>
            </a:lvl1pPr>
            <a:lvl2pPr>
              <a:defRPr sz="2400">
                <a:solidFill>
                  <a:schemeClr val="tx1">
                    <a:lumMod val="85000"/>
                    <a:lumOff val="15000"/>
                  </a:schemeClr>
                </a:solidFill>
              </a:defRPr>
            </a:lvl2pPr>
            <a:lvl3pPr>
              <a:defRPr sz="2000">
                <a:solidFill>
                  <a:schemeClr val="tx1">
                    <a:lumMod val="85000"/>
                    <a:lumOff val="15000"/>
                  </a:schemeClr>
                </a:solidFill>
              </a:defRPr>
            </a:lvl3pPr>
            <a:lvl4pPr>
              <a:defRPr sz="1800">
                <a:solidFill>
                  <a:schemeClr val="tx1">
                    <a:lumMod val="85000"/>
                    <a:lumOff val="15000"/>
                  </a:schemeClr>
                </a:solidFill>
              </a:defRPr>
            </a:lvl4pPr>
            <a:lvl5pPr>
              <a:defRPr sz="1800">
                <a:solidFill>
                  <a:schemeClr val="tx1">
                    <a:lumMod val="85000"/>
                    <a:lumOff val="15000"/>
                  </a:schemeClr>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6400"/>
            <a:ext cx="4038600" cy="3971454"/>
          </a:xfrm>
        </p:spPr>
        <p:txBody>
          <a:bodyPr/>
          <a:lstStyle>
            <a:lvl1pPr>
              <a:defRPr sz="2800">
                <a:solidFill>
                  <a:schemeClr val="tx1">
                    <a:lumMod val="85000"/>
                    <a:lumOff val="15000"/>
                  </a:schemeClr>
                </a:solidFill>
              </a:defRPr>
            </a:lvl1pPr>
            <a:lvl2pPr>
              <a:defRPr sz="2400">
                <a:solidFill>
                  <a:schemeClr val="tx1">
                    <a:lumMod val="85000"/>
                    <a:lumOff val="15000"/>
                  </a:schemeClr>
                </a:solidFill>
              </a:defRPr>
            </a:lvl2pPr>
            <a:lvl3pPr>
              <a:defRPr sz="2000">
                <a:solidFill>
                  <a:schemeClr val="tx1">
                    <a:lumMod val="85000"/>
                    <a:lumOff val="15000"/>
                  </a:schemeClr>
                </a:solidFill>
              </a:defRPr>
            </a:lvl3pPr>
            <a:lvl4pPr>
              <a:defRPr sz="1800">
                <a:solidFill>
                  <a:schemeClr val="tx1">
                    <a:lumMod val="85000"/>
                    <a:lumOff val="15000"/>
                  </a:schemeClr>
                </a:solidFill>
              </a:defRPr>
            </a:lvl4pPr>
            <a:lvl5pPr>
              <a:defRPr sz="1800">
                <a:solidFill>
                  <a:schemeClr val="tx1">
                    <a:lumMod val="85000"/>
                    <a:lumOff val="15000"/>
                  </a:schemeClr>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258050E-B668-4FA7-85AD-C750C80A6E9B}" type="datetimeFigureOut">
              <a:rPr lang="en-US" smtClean="0"/>
              <a:pPr/>
              <a:t>7/12/2013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40D5ECE-8B49-45CD-BE81-EF81920D1969}"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bg1"/>
                </a:solidFill>
              </a:defRPr>
            </a:lvl1pPr>
          </a:lstStyle>
          <a:p>
            <a:fld id="{A258050E-B668-4FA7-85AD-C750C80A6E9B}" type="datetimeFigureOut">
              <a:rPr lang="en-US" smtClean="0"/>
              <a:pPr/>
              <a:t>7/12/2013</a:t>
            </a:fld>
            <a:endParaRPr lang="en-US" dirty="0"/>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dirty="0"/>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pPr/>
              <a:t>‹#›</a:t>
            </a:fld>
            <a:endParaRPr lang="en-US" dirty="0"/>
          </a:p>
        </p:txBody>
      </p:sp>
      <p:pic>
        <p:nvPicPr>
          <p:cNvPr id="6" name="Picture 5"/>
          <p:cNvPicPr>
            <a:picLocks noChangeAspect="1"/>
          </p:cNvPicPr>
          <p:nvPr userDrawn="1"/>
        </p:nvPicPr>
        <p:blipFill>
          <a:blip r:embed="rId3" cstate="print"/>
          <a:stretch>
            <a:fillRect/>
          </a:stretch>
        </p:blipFill>
        <p:spPr>
          <a:xfrm>
            <a:off x="0" y="762000"/>
            <a:ext cx="2445488" cy="2286000"/>
          </a:xfrm>
          <a:prstGeom prst="rect">
            <a:avLst/>
          </a:prstGeom>
        </p:spPr>
      </p:pic>
      <p:sp>
        <p:nvSpPr>
          <p:cNvPr id="2" name="Title 1"/>
          <p:cNvSpPr>
            <a:spLocks noGrp="1"/>
          </p:cNvSpPr>
          <p:nvPr>
            <p:ph type="title"/>
          </p:nvPr>
        </p:nvSpPr>
        <p:spPr>
          <a:xfrm>
            <a:off x="1124400" y="2077200"/>
            <a:ext cx="7010400" cy="1143000"/>
          </a:xfrm>
        </p:spPr>
        <p:txBody>
          <a:bodyPr/>
          <a:lstStyle>
            <a:lvl1pPr algn="l">
              <a:defRPr/>
            </a:lvl1pPr>
          </a:lstStyle>
          <a:p>
            <a:r>
              <a:rPr lang="en-US" smtClean="0"/>
              <a:t>Click to edit Master title style</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le Only: Emphasi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58050E-B668-4FA7-85AD-C750C80A6E9B}" type="datetimeFigureOut">
              <a:rPr lang="en-US" smtClean="0"/>
              <a:pPr/>
              <a:t>7/12/2013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40D5ECE-8B49-45CD-BE81-EF81920D1969}" type="slidenum">
              <a:rPr lang="en-US" smtClean="0"/>
              <a:pPr/>
              <a:t>‹#›</a:t>
            </a:fld>
            <a:endParaRPr lang="en-US" dirty="0"/>
          </a:p>
        </p:txBody>
      </p:sp>
      <p:sp>
        <p:nvSpPr>
          <p:cNvPr id="6" name="Title 1"/>
          <p:cNvSpPr>
            <a:spLocks noGrp="1"/>
          </p:cNvSpPr>
          <p:nvPr>
            <p:ph type="title" hasCustomPrompt="1"/>
          </p:nvPr>
        </p:nvSpPr>
        <p:spPr>
          <a:xfrm>
            <a:off x="290400" y="3081000"/>
            <a:ext cx="8686800" cy="1095600"/>
          </a:xfrm>
        </p:spPr>
        <p:txBody>
          <a:bodyPr>
            <a:normAutofit/>
          </a:bodyPr>
          <a:lstStyle>
            <a:lvl1pPr algn="ctr">
              <a:defRPr lang="en-US" sz="4600" b="1" kern="1200" spc="-150" baseline="0" dirty="0" smtClean="0">
                <a:ln>
                  <a:gradFill>
                    <a:gsLst>
                      <a:gs pos="0">
                        <a:schemeClr val="bg1"/>
                      </a:gs>
                      <a:gs pos="50000">
                        <a:schemeClr val="bg1">
                          <a:lumMod val="75000"/>
                        </a:schemeClr>
                      </a:gs>
                    </a:gsLst>
                    <a:lin ang="5400000" scaled="0"/>
                  </a:gradFill>
                </a:ln>
                <a:gradFill>
                  <a:gsLst>
                    <a:gs pos="11000">
                      <a:schemeClr val="bg1">
                        <a:lumMod val="75000"/>
                      </a:schemeClr>
                    </a:gs>
                    <a:gs pos="91000">
                      <a:schemeClr val="bg1"/>
                    </a:gs>
                  </a:gsLst>
                  <a:lin ang="16200000" scaled="1"/>
                </a:gradFill>
                <a:effectLst>
                  <a:outerShdw blurRad="38100" algn="ctr" rotWithShape="0">
                    <a:prstClr val="black">
                      <a:alpha val="25000"/>
                    </a:prstClr>
                  </a:outerShdw>
                  <a:reflection blurRad="6350" stA="60000" endA="900" endPos="58000" dir="5400000" sy="-100000" algn="bl" rotWithShape="0"/>
                </a:effectLst>
                <a:latin typeface="+mn-lt"/>
                <a:ea typeface="+mn-ea"/>
                <a:cs typeface="+mn-cs"/>
              </a:defRPr>
            </a:lvl1pPr>
          </a:lstStyle>
          <a:p>
            <a:r>
              <a:rPr lang="en-US" dirty="0" smtClean="0"/>
              <a:t>Click to edit Master Title Style</a:t>
            </a:r>
            <a:endParaRPr lang="en-US" dirty="0"/>
          </a:p>
        </p:txBody>
      </p:sp>
      <p:sp>
        <p:nvSpPr>
          <p:cNvPr id="7" name="Text Placeholder 2"/>
          <p:cNvSpPr>
            <a:spLocks noGrp="1"/>
          </p:cNvSpPr>
          <p:nvPr>
            <p:ph type="body" idx="1"/>
          </p:nvPr>
        </p:nvSpPr>
        <p:spPr>
          <a:xfrm>
            <a:off x="283952" y="2424752"/>
            <a:ext cx="8694000" cy="639762"/>
          </a:xfrm>
        </p:spPr>
        <p:txBody>
          <a:bodyPr anchor="b">
            <a:normAutofit/>
          </a:bodyPr>
          <a:lstStyle>
            <a:lvl1pPr marL="0" indent="0" algn="ctr">
              <a:buNone/>
              <a:defRPr lang="en-US" sz="2800" kern="1200" dirty="0" smtClean="0">
                <a:solidFill>
                  <a:srgbClr val="2E507A">
                    <a:alpha val="81000"/>
                  </a:srgbClr>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le with Text ">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bg1"/>
                </a:solidFill>
              </a:defRPr>
            </a:lvl1pPr>
          </a:lstStyle>
          <a:p>
            <a:fld id="{A258050E-B668-4FA7-85AD-C750C80A6E9B}" type="datetimeFigureOut">
              <a:rPr lang="en-US" smtClean="0"/>
              <a:pPr/>
              <a:t>7/12/2013</a:t>
            </a:fld>
            <a:endParaRPr lang="en-US" dirty="0"/>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dirty="0"/>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pPr/>
              <a:t>‹#›</a:t>
            </a:fld>
            <a:endParaRPr lang="en-US" dirty="0"/>
          </a:p>
        </p:txBody>
      </p:sp>
      <p:sp>
        <p:nvSpPr>
          <p:cNvPr id="7" name="Rectangle 6"/>
          <p:cNvSpPr/>
          <p:nvPr userDrawn="1"/>
        </p:nvSpPr>
        <p:spPr>
          <a:xfrm>
            <a:off x="0" y="2895600"/>
            <a:ext cx="7543800" cy="2133600"/>
          </a:xfrm>
          <a:prstGeom prst="rect">
            <a:avLst/>
          </a:prstGeom>
          <a:gradFill flip="none" rotWithShape="1">
            <a:gsLst>
              <a:gs pos="63000">
                <a:schemeClr val="tx1">
                  <a:lumMod val="85000"/>
                  <a:lumOff val="15000"/>
                  <a:alpha val="49000"/>
                </a:schemeClr>
              </a:gs>
              <a:gs pos="100000">
                <a:schemeClr val="tx1">
                  <a:lumMod val="95000"/>
                  <a:lumOff val="5000"/>
                  <a:alpha val="56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itle 1"/>
          <p:cNvSpPr>
            <a:spLocks noGrp="1"/>
          </p:cNvSpPr>
          <p:nvPr>
            <p:ph type="title"/>
          </p:nvPr>
        </p:nvSpPr>
        <p:spPr>
          <a:xfrm>
            <a:off x="414867" y="3200400"/>
            <a:ext cx="7010400" cy="1676400"/>
          </a:xfrm>
        </p:spPr>
        <p:txBody>
          <a:bodyPr>
            <a:normAutofit/>
          </a:bodyPr>
          <a:lstStyle>
            <a:lvl1pPr marL="0" algn="l" defTabSz="914400" rtl="0" eaLnBrk="1" latinLnBrk="0" hangingPunct="1">
              <a:defRPr lang="en-US" sz="4000" kern="1200" dirty="0">
                <a:solidFill>
                  <a:schemeClr val="bg1"/>
                </a:solidFill>
                <a:latin typeface="+mn-lt"/>
                <a:ea typeface="+mn-ea"/>
                <a:cs typeface="+mn-cs"/>
              </a:defRPr>
            </a:lvl1pPr>
          </a:lstStyle>
          <a:p>
            <a:r>
              <a:rPr lang="en-US" smtClean="0"/>
              <a:t>Click to edit Master title style</a:t>
            </a:r>
            <a:endParaRPr lang="en-US" dirty="0"/>
          </a:p>
        </p:txBody>
      </p:sp>
      <p:sp>
        <p:nvSpPr>
          <p:cNvPr id="10" name="Text Placeholder 15"/>
          <p:cNvSpPr>
            <a:spLocks noGrp="1"/>
          </p:cNvSpPr>
          <p:nvPr>
            <p:ph type="body" sz="quarter" idx="14" hasCustomPrompt="1"/>
          </p:nvPr>
        </p:nvSpPr>
        <p:spPr>
          <a:xfrm>
            <a:off x="4648200" y="664780"/>
            <a:ext cx="4191000" cy="381000"/>
          </a:xfrm>
        </p:spPr>
        <p:txBody>
          <a:bodyPr>
            <a:normAutofit/>
          </a:bodyPr>
          <a:lstStyle>
            <a:lvl1pPr algn="r">
              <a:buNone/>
              <a:defRPr lang="en-US" sz="1800" b="1" kern="1200" dirty="0" smtClean="0">
                <a:solidFill>
                  <a:schemeClr val="bg1">
                    <a:lumMod val="65000"/>
                  </a:schemeClr>
                </a:solidFill>
                <a:latin typeface="Calibri" pitchFamily="34" charset="0"/>
                <a:ea typeface="+mn-ea"/>
                <a:cs typeface="+mn-cs"/>
              </a:defRPr>
            </a:lvl1pPr>
          </a:lstStyle>
          <a:p>
            <a:pPr lvl="0"/>
            <a:r>
              <a:rPr lang="en-US" dirty="0" smtClean="0"/>
              <a:t>Click to edit Master subtitle style</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p14:vortex/>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7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25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utoUpdateAnimBg="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8600" y="609600"/>
            <a:ext cx="3008313" cy="82550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803650" y="609600"/>
            <a:ext cx="5111750" cy="5334000"/>
          </a:xfrm>
        </p:spPr>
        <p:txBody>
          <a:bodyPr/>
          <a:lstStyle>
            <a:lvl1pPr>
              <a:defRPr sz="2800">
                <a:solidFill>
                  <a:schemeClr val="bg1"/>
                </a:solidFill>
              </a:defRPr>
            </a:lvl1pPr>
            <a:lvl2pPr>
              <a:defRPr sz="2800">
                <a:solidFill>
                  <a:schemeClr val="bg1"/>
                </a:solidFill>
              </a:defRPr>
            </a:lvl2pPr>
            <a:lvl3pPr>
              <a:defRPr sz="2400">
                <a:solidFill>
                  <a:schemeClr val="bg1"/>
                </a:solidFill>
              </a:defRPr>
            </a:lvl3pPr>
            <a:lvl4pPr>
              <a:defRPr sz="2000">
                <a:solidFill>
                  <a:schemeClr val="bg1"/>
                </a:solidFill>
              </a:defRPr>
            </a:lvl4pPr>
            <a:lvl5pPr>
              <a:defRPr sz="2000">
                <a:solidFill>
                  <a:schemeClr val="bg1"/>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28600" y="1435101"/>
            <a:ext cx="3008313" cy="3822699"/>
          </a:xfrm>
        </p:spPr>
        <p:txBody>
          <a:bodyPr/>
          <a:lstStyle>
            <a:lvl1pPr marL="0" indent="0">
              <a:buNone/>
              <a:defRPr sz="1400">
                <a:solidFill>
                  <a:schemeClr val="tx1">
                    <a:lumMod val="75000"/>
                    <a:lumOff val="2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bg1"/>
                </a:solidFill>
              </a:defRPr>
            </a:lvl1pPr>
          </a:lstStyle>
          <a:p>
            <a:fld id="{A258050E-B668-4FA7-85AD-C750C80A6E9B}" type="datetimeFigureOut">
              <a:rPr lang="en-US" smtClean="0"/>
              <a:pPr/>
              <a:t>7/12/2013</a:t>
            </a:fld>
            <a:endParaRPr lang="en-US" dirty="0"/>
          </a:p>
        </p:txBody>
      </p:sp>
      <p:sp>
        <p:nvSpPr>
          <p:cNvPr id="6" name="Footer Placeholder 5"/>
          <p:cNvSpPr>
            <a:spLocks noGrp="1"/>
          </p:cNvSpPr>
          <p:nvPr>
            <p:ph type="ftr" sz="quarter" idx="11"/>
          </p:nvPr>
        </p:nvSpPr>
        <p:spPr/>
        <p:txBody>
          <a:bodyPr/>
          <a:lstStyle>
            <a:lvl1pPr>
              <a:defRPr>
                <a:solidFill>
                  <a:schemeClr val="bg1"/>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15" cstate="print"/>
          <a:srcRect l="2599" r="5874" b="5262"/>
          <a:stretch/>
        </p:blipFill>
        <p:spPr>
          <a:xfrm>
            <a:off x="3530" y="5867400"/>
            <a:ext cx="9144000" cy="1053694"/>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58050E-B668-4FA7-85AD-C750C80A6E9B}" type="datetimeFigureOut">
              <a:rPr lang="en-US" smtClean="0"/>
              <a:pPr/>
              <a:t>7/12/2013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0D5ECE-8B49-45CD-BE81-EF81920D1969}" type="slidenum">
              <a:rPr lang="en-US" smtClean="0"/>
              <a:pPr/>
              <a:t>‹#›</a:t>
            </a:fld>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61" r:id="rId4"/>
    <p:sldLayoutId id="2147483652" r:id="rId5"/>
    <p:sldLayoutId id="2147483654" r:id="rId6"/>
    <p:sldLayoutId id="2147483655" r:id="rId7"/>
    <p:sldLayoutId id="2147483660" r:id="rId8"/>
    <p:sldLayoutId id="2147483656" r:id="rId9"/>
    <p:sldLayoutId id="2147483676" r:id="rId10"/>
    <p:sldLayoutId id="2147483657" r:id="rId11"/>
    <p:sldLayoutId id="2147483658" r:id="rId12"/>
    <p:sldLayoutId id="2147483659" r:id="rId13"/>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hyperlink" Target="http://www.mscsummercourses2013.wikispaces.com/" TargetMode="Externa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3733800" y="1316420"/>
            <a:ext cx="4953000" cy="1416269"/>
          </a:xfrm>
        </p:spPr>
        <p:txBody>
          <a:bodyPr>
            <a:normAutofit/>
          </a:bodyPr>
          <a:lstStyle/>
          <a:p>
            <a:r>
              <a:rPr lang="en-US" sz="2800" dirty="0" smtClean="0">
                <a:solidFill>
                  <a:srgbClr val="002060"/>
                </a:solidFill>
              </a:rPr>
              <a:t>Math &amp; Science Collaborative</a:t>
            </a:r>
            <a:r>
              <a:rPr lang="en-US" dirty="0" smtClean="0"/>
              <a:t>:</a:t>
            </a:r>
          </a:p>
        </p:txBody>
      </p:sp>
      <p:sp>
        <p:nvSpPr>
          <p:cNvPr id="5" name="Title 4"/>
          <p:cNvSpPr>
            <a:spLocks noGrp="1"/>
          </p:cNvSpPr>
          <p:nvPr>
            <p:ph type="title"/>
          </p:nvPr>
        </p:nvSpPr>
        <p:spPr>
          <a:xfrm>
            <a:off x="228600" y="2819400"/>
            <a:ext cx="7239000" cy="2286000"/>
          </a:xfrm>
        </p:spPr>
        <p:txBody>
          <a:bodyPr anchor="t">
            <a:normAutofit fontScale="90000"/>
          </a:bodyPr>
          <a:lstStyle/>
          <a:p>
            <a:r>
              <a:rPr lang="en-US" sz="5300" b="0" dirty="0" smtClean="0">
                <a:solidFill>
                  <a:srgbClr val="00B0F0"/>
                </a:solidFill>
              </a:rPr>
              <a:t>Problem Solving Via Functions Tasks</a:t>
            </a:r>
            <a:r>
              <a:rPr lang="en-US" sz="5600" b="0" dirty="0" smtClean="0"/>
              <a:t/>
            </a:r>
            <a:br>
              <a:rPr lang="en-US" sz="5600" b="0" dirty="0" smtClean="0"/>
            </a:br>
            <a:r>
              <a:rPr lang="en-US" sz="5600" b="0" dirty="0" smtClean="0">
                <a:solidFill>
                  <a:srgbClr val="FFFF00"/>
                </a:solidFill>
              </a:rPr>
              <a:t>Day 1</a:t>
            </a:r>
            <a:endParaRPr lang="en-US" sz="5600" b="0" dirty="0">
              <a:solidFill>
                <a:srgbClr val="FFFF00"/>
              </a:solidFill>
            </a:endParaRPr>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Functions- as defined by </a:t>
            </a:r>
            <a:r>
              <a:rPr lang="en-US" sz="3200" i="1" dirty="0" smtClean="0"/>
              <a:t>Intel Math </a:t>
            </a:r>
            <a:r>
              <a:rPr lang="en-US" sz="3200" dirty="0" smtClean="0"/>
              <a:t>(handout)</a:t>
            </a:r>
            <a:endParaRPr lang="en-US" sz="3200" dirty="0"/>
          </a:p>
        </p:txBody>
      </p:sp>
      <p:sp>
        <p:nvSpPr>
          <p:cNvPr id="3" name="Content Placeholder 2"/>
          <p:cNvSpPr>
            <a:spLocks noGrp="1"/>
          </p:cNvSpPr>
          <p:nvPr>
            <p:ph idx="1"/>
          </p:nvPr>
        </p:nvSpPr>
        <p:spPr>
          <a:xfrm>
            <a:off x="457200" y="914400"/>
            <a:ext cx="8229600" cy="5135563"/>
          </a:xfrm>
        </p:spPr>
        <p:txBody>
          <a:bodyPr>
            <a:normAutofit fontScale="92500" lnSpcReduction="20000"/>
          </a:bodyPr>
          <a:lstStyle/>
          <a:p>
            <a:pPr lvl="0"/>
            <a:r>
              <a:rPr lang="en-US" dirty="0"/>
              <a:t>Like a process, a function assigns a unique output to a given input. Each input is assigned to only one output </a:t>
            </a:r>
            <a:endParaRPr lang="en-US" dirty="0" smtClean="0"/>
          </a:p>
          <a:p>
            <a:pPr lvl="0"/>
            <a:r>
              <a:rPr lang="en-US" dirty="0" smtClean="0"/>
              <a:t>Functions </a:t>
            </a:r>
            <a:r>
              <a:rPr lang="en-US" dirty="0"/>
              <a:t>are used to describe and predict relationships where one quantity determines another, based on the function rule and the input.</a:t>
            </a:r>
          </a:p>
          <a:p>
            <a:pPr lvl="0"/>
            <a:r>
              <a:rPr lang="en-US" dirty="0"/>
              <a:t>Functions provide a powerful organizational tool that unifies the notion of a table, pattern, graph, and formula</a:t>
            </a:r>
          </a:p>
          <a:p>
            <a:pPr lvl="0"/>
            <a:r>
              <a:rPr lang="en-US" dirty="0"/>
              <a:t>Some functions are </a:t>
            </a:r>
            <a:r>
              <a:rPr lang="en-US" dirty="0" smtClean="0"/>
              <a:t>invertible</a:t>
            </a:r>
          </a:p>
          <a:p>
            <a:pPr marL="0" lvl="0" indent="0">
              <a:buNone/>
            </a:pPr>
            <a:r>
              <a:rPr lang="en-US" b="1" dirty="0" smtClean="0"/>
              <a:t>In your binder, complete the exercises “Functions”</a:t>
            </a:r>
          </a:p>
          <a:p>
            <a:pPr marL="0" lvl="0" indent="0" algn="r">
              <a:buNone/>
            </a:pPr>
            <a:endParaRPr lang="en-US" sz="3000" i="1" dirty="0"/>
          </a:p>
          <a:p>
            <a:endParaRPr lang="en-US" dirty="0"/>
          </a:p>
        </p:txBody>
      </p:sp>
    </p:spTree>
    <p:extLst>
      <p:ext uri="{BB962C8B-B14F-4D97-AF65-F5344CB8AC3E}">
        <p14:creationId xmlns:p14="http://schemas.microsoft.com/office/powerpoint/2010/main" val="353966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Connecting to the Tiling Patio Task</a:t>
            </a:r>
            <a:endParaRPr lang="en-US" dirty="0"/>
          </a:p>
        </p:txBody>
      </p:sp>
      <p:sp>
        <p:nvSpPr>
          <p:cNvPr id="3" name="Content Placeholder 2"/>
          <p:cNvSpPr>
            <a:spLocks noGrp="1"/>
          </p:cNvSpPr>
          <p:nvPr>
            <p:ph idx="1"/>
          </p:nvPr>
        </p:nvSpPr>
        <p:spPr/>
        <p:txBody>
          <a:bodyPr/>
          <a:lstStyle/>
          <a:p>
            <a:r>
              <a:rPr lang="en-US" dirty="0" smtClean="0"/>
              <a:t>Can this task be modeled by a function? Explain.</a:t>
            </a:r>
          </a:p>
          <a:p>
            <a:r>
              <a:rPr lang="en-US" dirty="0" smtClean="0"/>
              <a:t>Write a process/function diagram for the tiling patio task, part d.</a:t>
            </a:r>
          </a:p>
          <a:p>
            <a:r>
              <a:rPr lang="en-US" dirty="0" smtClean="0"/>
              <a:t>What values define the domain for this function? Range?</a:t>
            </a:r>
          </a:p>
          <a:p>
            <a:r>
              <a:rPr lang="en-US" dirty="0" smtClean="0"/>
              <a:t>Write the rule for part d as a function</a:t>
            </a:r>
            <a:endParaRPr lang="en-US" dirty="0"/>
          </a:p>
        </p:txBody>
      </p:sp>
    </p:spTree>
    <p:extLst>
      <p:ext uri="{BB962C8B-B14F-4D97-AF65-F5344CB8AC3E}">
        <p14:creationId xmlns:p14="http://schemas.microsoft.com/office/powerpoint/2010/main" val="6406310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2"/>
          <p:cNvSpPr>
            <a:spLocks noGrp="1"/>
          </p:cNvSpPr>
          <p:nvPr>
            <p:ph idx="1"/>
          </p:nvPr>
        </p:nvSpPr>
        <p:spPr>
          <a:xfrm>
            <a:off x="457200" y="1481138"/>
            <a:ext cx="8458200" cy="4525962"/>
          </a:xfrm>
        </p:spPr>
        <p:txBody>
          <a:bodyPr/>
          <a:lstStyle/>
          <a:p>
            <a:pPr marL="109537" indent="0" eaLnBrk="1" hangingPunct="1">
              <a:buFont typeface="Wingdings 3" pitchFamily="18" charset="2"/>
              <a:buNone/>
              <a:defRPr/>
            </a:pPr>
            <a:r>
              <a:rPr lang="en-US" dirty="0" smtClean="0"/>
              <a:t>Take time to read the Standards for Mathematical Practice.</a:t>
            </a:r>
          </a:p>
          <a:p>
            <a:pPr eaLnBrk="1" hangingPunct="1">
              <a:defRPr/>
            </a:pPr>
            <a:r>
              <a:rPr lang="en-US" dirty="0" smtClean="0"/>
              <a:t>What is something that stood out/interested you? Something you have a question about?</a:t>
            </a:r>
          </a:p>
          <a:p>
            <a:pPr eaLnBrk="1" hangingPunct="1">
              <a:defRPr/>
            </a:pPr>
            <a:r>
              <a:rPr lang="en-US" dirty="0" smtClean="0"/>
              <a:t>What are the implications for teaching? Learning?</a:t>
            </a:r>
          </a:p>
          <a:p>
            <a:pPr eaLnBrk="1" hangingPunct="1">
              <a:defRPr/>
            </a:pPr>
            <a:r>
              <a:rPr lang="en-US" dirty="0" smtClean="0"/>
              <a:t>Which SMPS did you most engage with in the Tiling Patio Task? Provide evidence.</a:t>
            </a:r>
          </a:p>
        </p:txBody>
      </p:sp>
      <p:sp>
        <p:nvSpPr>
          <p:cNvPr id="6148" name="Footer Placeholder 3"/>
          <p:cNvSpPr>
            <a:spLocks noGrp="1"/>
          </p:cNvSpPr>
          <p:nvPr>
            <p:ph type="ftr" sz="quarter" idx="11"/>
          </p:nvPr>
        </p:nvSpPr>
        <p:spPr/>
        <p:txBody>
          <a:bodyPr>
            <a:normAutofit fontScale="92500" lnSpcReduction="20000"/>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smtClean="0">
                <a:solidFill>
                  <a:schemeClr val="tx2"/>
                </a:solidFill>
              </a:rPr>
              <a:t>Math &amp; Science Collaborative at the Allegheny Intermediate Unit</a:t>
            </a:r>
          </a:p>
        </p:txBody>
      </p:sp>
      <p:sp>
        <p:nvSpPr>
          <p:cNvPr id="6146" name="Title 1"/>
          <p:cNvSpPr>
            <a:spLocks noGrp="1"/>
          </p:cNvSpPr>
          <p:nvPr>
            <p:ph type="title"/>
          </p:nvPr>
        </p:nvSpPr>
        <p:spPr/>
        <p:txBody>
          <a:bodyPr>
            <a:normAutofit/>
          </a:bodyPr>
          <a:lstStyle/>
          <a:p>
            <a:pPr eaLnBrk="1" fontAlgn="auto" hangingPunct="1">
              <a:spcAft>
                <a:spcPts val="0"/>
              </a:spcAft>
              <a:defRPr/>
            </a:pPr>
            <a:r>
              <a:rPr lang="en-US" smtClean="0"/>
              <a:t>Standards for Mathematical Practice</a:t>
            </a:r>
          </a:p>
        </p:txBody>
      </p:sp>
    </p:spTree>
    <p:extLst>
      <p:ext uri="{BB962C8B-B14F-4D97-AF65-F5344CB8AC3E}">
        <p14:creationId xmlns:p14="http://schemas.microsoft.com/office/powerpoint/2010/main" val="7983391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2290">
                                            <p:txEl>
                                              <p:pRg st="0" end="0"/>
                                            </p:txEl>
                                          </p:spTgt>
                                        </p:tgtEl>
                                        <p:attrNameLst>
                                          <p:attrName>style.visibility</p:attrName>
                                        </p:attrNameLst>
                                      </p:cBhvr>
                                      <p:to>
                                        <p:strVal val="visible"/>
                                      </p:to>
                                    </p:set>
                                    <p:animEffect transition="in" filter="randombar(horizontal)">
                                      <p:cBhvr>
                                        <p:cTn id="7" dur="500"/>
                                        <p:tgtEl>
                                          <p:spTgt spid="1229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2290">
                                            <p:txEl>
                                              <p:pRg st="1" end="1"/>
                                            </p:txEl>
                                          </p:spTgt>
                                        </p:tgtEl>
                                        <p:attrNameLst>
                                          <p:attrName>style.visibility</p:attrName>
                                        </p:attrNameLst>
                                      </p:cBhvr>
                                      <p:to>
                                        <p:strVal val="visible"/>
                                      </p:to>
                                    </p:set>
                                    <p:animEffect transition="in" filter="randombar(horizontal)">
                                      <p:cBhvr>
                                        <p:cTn id="12" dur="500"/>
                                        <p:tgtEl>
                                          <p:spTgt spid="1229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2290">
                                            <p:txEl>
                                              <p:pRg st="2" end="2"/>
                                            </p:txEl>
                                          </p:spTgt>
                                        </p:tgtEl>
                                        <p:attrNameLst>
                                          <p:attrName>style.visibility</p:attrName>
                                        </p:attrNameLst>
                                      </p:cBhvr>
                                      <p:to>
                                        <p:strVal val="visible"/>
                                      </p:to>
                                    </p:set>
                                    <p:animEffect transition="in" filter="randombar(horizontal)">
                                      <p:cBhvr>
                                        <p:cTn id="17" dur="500"/>
                                        <p:tgtEl>
                                          <p:spTgt spid="1229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12290">
                                            <p:txEl>
                                              <p:pRg st="3" end="3"/>
                                            </p:txEl>
                                          </p:spTgt>
                                        </p:tgtEl>
                                        <p:attrNameLst>
                                          <p:attrName>style.visibility</p:attrName>
                                        </p:attrNameLst>
                                      </p:cBhvr>
                                      <p:to>
                                        <p:strVal val="visible"/>
                                      </p:to>
                                    </p:set>
                                    <p:animEffect transition="in" filter="randombar(horizontal)">
                                      <p:cBhvr>
                                        <p:cTn id="22" dur="500"/>
                                        <p:tgtEl>
                                          <p:spTgt spid="1229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NCTM- Essential Understandings of Expressions, Equations, &amp; Functions , pages 7-11</a:t>
            </a:r>
            <a:endParaRPr lang="en-US" dirty="0"/>
          </a:p>
        </p:txBody>
      </p:sp>
      <p:sp>
        <p:nvSpPr>
          <p:cNvPr id="3" name="Content Placeholder 2"/>
          <p:cNvSpPr>
            <a:spLocks noGrp="1"/>
          </p:cNvSpPr>
          <p:nvPr>
            <p:ph idx="1"/>
          </p:nvPr>
        </p:nvSpPr>
        <p:spPr>
          <a:xfrm>
            <a:off x="457200" y="990600"/>
            <a:ext cx="8229600" cy="5135563"/>
          </a:xfrm>
        </p:spPr>
        <p:txBody>
          <a:bodyPr>
            <a:normAutofit fontScale="55000" lnSpcReduction="20000"/>
          </a:bodyPr>
          <a:lstStyle/>
          <a:p>
            <a:pPr marL="0" indent="0">
              <a:buNone/>
            </a:pPr>
            <a:r>
              <a:rPr lang="en-US" b="1" dirty="0"/>
              <a:t>Big Idea 4. Representing and </a:t>
            </a:r>
            <a:r>
              <a:rPr lang="en-US" b="1" dirty="0" smtClean="0"/>
              <a:t>Analyzing </a:t>
            </a:r>
            <a:r>
              <a:rPr lang="en-US" b="1" dirty="0"/>
              <a:t>F</a:t>
            </a:r>
            <a:r>
              <a:rPr lang="en-US" b="1" dirty="0" smtClean="0"/>
              <a:t>unctions</a:t>
            </a:r>
            <a:endParaRPr lang="en-US" dirty="0"/>
          </a:p>
          <a:p>
            <a:r>
              <a:rPr lang="en-US" b="1" dirty="0"/>
              <a:t>Essential Understanding 4a</a:t>
            </a:r>
            <a:r>
              <a:rPr lang="en-US" dirty="0"/>
              <a:t>. Functions provide a tool for describing how variables change together. Using a function in this way is called </a:t>
            </a:r>
            <a:r>
              <a:rPr lang="en-US" i="1" dirty="0"/>
              <a:t>modeling</a:t>
            </a:r>
            <a:r>
              <a:rPr lang="en-US" dirty="0"/>
              <a:t>, and the function is called a </a:t>
            </a:r>
            <a:r>
              <a:rPr lang="en-US" i="1" dirty="0"/>
              <a:t>model</a:t>
            </a:r>
            <a:r>
              <a:rPr lang="en-US" dirty="0"/>
              <a:t>.</a:t>
            </a:r>
          </a:p>
          <a:p>
            <a:r>
              <a:rPr lang="en-US" b="1" dirty="0"/>
              <a:t>Essential Understanding 4b. </a:t>
            </a:r>
            <a:r>
              <a:rPr lang="en-US" dirty="0"/>
              <a:t>Functions can be represented in multiple ways—in algebraic symbols, situations, graphs, verbal descriptions, tables, and so on—and these representations, and the links among them, are useful in analyzing patterns of change.</a:t>
            </a:r>
          </a:p>
          <a:p>
            <a:r>
              <a:rPr lang="en-US" b="1" dirty="0"/>
              <a:t> </a:t>
            </a:r>
            <a:r>
              <a:rPr lang="en-US" b="1" dirty="0" smtClean="0"/>
              <a:t>Essential </a:t>
            </a:r>
            <a:r>
              <a:rPr lang="en-US" b="1" dirty="0"/>
              <a:t>Understanding 4c</a:t>
            </a:r>
            <a:r>
              <a:rPr lang="en-US" dirty="0"/>
              <a:t>. One important way of describing functions is by identifying the rate at which the variables change together. It is useful to group functions into </a:t>
            </a:r>
            <a:r>
              <a:rPr lang="en-US" i="1" dirty="0"/>
              <a:t>families </a:t>
            </a:r>
            <a:r>
              <a:rPr lang="en-US" dirty="0"/>
              <a:t>with similar patterns of change because these functions, and the situations that they model, share certain general characteristics.</a:t>
            </a:r>
          </a:p>
          <a:p>
            <a:r>
              <a:rPr lang="en-US" b="1" dirty="0"/>
              <a:t>Essential Understanding 4d</a:t>
            </a:r>
            <a:r>
              <a:rPr lang="en-US" dirty="0"/>
              <a:t>. Some representations of a function may be more useful than others, depending on how they are used.</a:t>
            </a:r>
          </a:p>
          <a:p>
            <a:r>
              <a:rPr lang="en-US" b="1" dirty="0"/>
              <a:t>Essential Understanding 4e</a:t>
            </a:r>
            <a:r>
              <a:rPr lang="en-US" dirty="0"/>
              <a:t>. Linear functions have constant rates of change.</a:t>
            </a:r>
          </a:p>
          <a:p>
            <a:r>
              <a:rPr lang="en-US" b="1" dirty="0"/>
              <a:t>Essential Understanding 4f</a:t>
            </a:r>
            <a:r>
              <a:rPr lang="en-US" dirty="0"/>
              <a:t>. Quadratic functions are characterized by rates of change that change at a constant rate.</a:t>
            </a:r>
          </a:p>
          <a:p>
            <a:r>
              <a:rPr lang="en-US" b="1" dirty="0"/>
              <a:t>Essential Understanding 4g</a:t>
            </a:r>
            <a:r>
              <a:rPr lang="en-US" dirty="0"/>
              <a:t>. In exponential growth, the rate of change increases over the domain, but in exponential decay, the rate of change decreases over the domain.</a:t>
            </a:r>
          </a:p>
          <a:p>
            <a:endParaRPr lang="en-US" dirty="0"/>
          </a:p>
        </p:txBody>
      </p:sp>
    </p:spTree>
    <p:extLst>
      <p:ext uri="{BB962C8B-B14F-4D97-AF65-F5344CB8AC3E}">
        <p14:creationId xmlns:p14="http://schemas.microsoft.com/office/powerpoint/2010/main" val="41675070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NCTM- Essential Understandings of </a:t>
            </a:r>
            <a:r>
              <a:rPr lang="en-US" dirty="0" smtClean="0"/>
              <a:t>Functions -grades 9-12,</a:t>
            </a:r>
            <a:br>
              <a:rPr lang="en-US" dirty="0" smtClean="0"/>
            </a:br>
            <a:r>
              <a:rPr lang="en-US" dirty="0" smtClean="0"/>
              <a:t>pages 7-11</a:t>
            </a:r>
            <a:endParaRPr lang="en-US" dirty="0"/>
          </a:p>
        </p:txBody>
      </p:sp>
      <p:sp>
        <p:nvSpPr>
          <p:cNvPr id="3" name="Content Placeholder 2"/>
          <p:cNvSpPr>
            <a:spLocks noGrp="1"/>
          </p:cNvSpPr>
          <p:nvPr>
            <p:ph idx="1"/>
          </p:nvPr>
        </p:nvSpPr>
        <p:spPr>
          <a:xfrm>
            <a:off x="457200" y="914400"/>
            <a:ext cx="8534400" cy="5211763"/>
          </a:xfrm>
        </p:spPr>
        <p:txBody>
          <a:bodyPr>
            <a:normAutofit/>
          </a:bodyPr>
          <a:lstStyle/>
          <a:p>
            <a:r>
              <a:rPr lang="en-US" sz="2800" dirty="0" smtClean="0"/>
              <a:t>Big Idea 2: </a:t>
            </a:r>
            <a:r>
              <a:rPr lang="en-US" sz="2800" dirty="0" err="1" smtClean="0"/>
              <a:t>Covariation</a:t>
            </a:r>
            <a:r>
              <a:rPr lang="en-US" sz="2800" dirty="0" smtClean="0"/>
              <a:t> </a:t>
            </a:r>
            <a:r>
              <a:rPr lang="en-US" sz="2800" dirty="0"/>
              <a:t>and Rate of </a:t>
            </a:r>
            <a:r>
              <a:rPr lang="en-US" sz="2800" dirty="0" smtClean="0"/>
              <a:t>Change  </a:t>
            </a:r>
          </a:p>
          <a:p>
            <a:r>
              <a:rPr lang="en-US" sz="2800" dirty="0" smtClean="0"/>
              <a:t>B.I. 3: Families </a:t>
            </a:r>
            <a:r>
              <a:rPr lang="en-US" sz="2800" dirty="0"/>
              <a:t>of Functions and Their Role in Modeling</a:t>
            </a:r>
          </a:p>
          <a:p>
            <a:pPr lvl="1"/>
            <a:r>
              <a:rPr lang="en-US" sz="2400" dirty="0"/>
              <a:t>Real-World </a:t>
            </a:r>
            <a:r>
              <a:rPr lang="en-US" sz="2400" dirty="0" smtClean="0"/>
              <a:t>Phenomena   </a:t>
            </a:r>
          </a:p>
          <a:p>
            <a:pPr lvl="1"/>
            <a:r>
              <a:rPr lang="en-US" sz="2400" dirty="0" smtClean="0"/>
              <a:t>Linear functions</a:t>
            </a:r>
          </a:p>
          <a:p>
            <a:pPr lvl="1"/>
            <a:r>
              <a:rPr lang="en-US" sz="2400" dirty="0" smtClean="0"/>
              <a:t>Quadratic </a:t>
            </a:r>
            <a:r>
              <a:rPr lang="en-US" sz="2400" dirty="0"/>
              <a:t>functions </a:t>
            </a:r>
            <a:r>
              <a:rPr lang="en-US" sz="2400" dirty="0" smtClean="0"/>
              <a:t>  </a:t>
            </a:r>
          </a:p>
          <a:p>
            <a:pPr lvl="1"/>
            <a:r>
              <a:rPr lang="en-US" sz="2400" dirty="0" smtClean="0"/>
              <a:t>Exponential </a:t>
            </a:r>
            <a:r>
              <a:rPr lang="en-US" sz="2400" dirty="0"/>
              <a:t>functions </a:t>
            </a:r>
            <a:r>
              <a:rPr lang="en-US" sz="2400" dirty="0" smtClean="0"/>
              <a:t> </a:t>
            </a:r>
          </a:p>
          <a:p>
            <a:pPr lvl="1"/>
            <a:r>
              <a:rPr lang="en-US" sz="2400" dirty="0" smtClean="0"/>
              <a:t>Trigonometric functions</a:t>
            </a:r>
          </a:p>
          <a:p>
            <a:r>
              <a:rPr lang="en-US" sz="2800" dirty="0" smtClean="0"/>
              <a:t>B.I. 5: Multiple Representations of Functions</a:t>
            </a:r>
          </a:p>
          <a:p>
            <a:pPr lvl="1"/>
            <a:r>
              <a:rPr lang="en-US" sz="2400" dirty="0" smtClean="0"/>
              <a:t>Algebraically (equations), geometrically (graphs), Tables, Word Descriptions</a:t>
            </a:r>
            <a:endParaRPr lang="en-US" sz="2400" dirty="0"/>
          </a:p>
        </p:txBody>
      </p:sp>
    </p:spTree>
    <p:extLst>
      <p:ext uri="{BB962C8B-B14F-4D97-AF65-F5344CB8AC3E}">
        <p14:creationId xmlns:p14="http://schemas.microsoft.com/office/powerpoint/2010/main" val="17534262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Learning Principle- NCTM </a:t>
            </a:r>
            <a:r>
              <a:rPr lang="en-US" i="1" dirty="0" smtClean="0"/>
              <a:t>Principles &amp; Standards</a:t>
            </a:r>
            <a:endParaRPr lang="en-US" i="1" dirty="0"/>
          </a:p>
        </p:txBody>
      </p:sp>
      <p:sp>
        <p:nvSpPr>
          <p:cNvPr id="3" name="Content Placeholder 2"/>
          <p:cNvSpPr>
            <a:spLocks noGrp="1"/>
          </p:cNvSpPr>
          <p:nvPr>
            <p:ph idx="1"/>
          </p:nvPr>
        </p:nvSpPr>
        <p:spPr/>
        <p:txBody>
          <a:bodyPr/>
          <a:lstStyle/>
          <a:p>
            <a:r>
              <a:rPr lang="en-US" dirty="0" smtClean="0"/>
              <a:t>Students must learn mathematics with understanding, actively building new knowledge from experiences and prior knowledge.</a:t>
            </a:r>
          </a:p>
          <a:p>
            <a:pPr marL="0" indent="0" algn="r">
              <a:buNone/>
            </a:pPr>
            <a:r>
              <a:rPr lang="en-US" sz="2400" dirty="0" smtClean="0"/>
              <a:t>NCTM 2000</a:t>
            </a:r>
            <a:r>
              <a:rPr lang="en-US" sz="2400" smtClean="0"/>
              <a:t>, pg. </a:t>
            </a:r>
            <a:r>
              <a:rPr lang="en-US" sz="2400" dirty="0" smtClean="0"/>
              <a:t>16</a:t>
            </a:r>
            <a:endParaRPr lang="en-US" sz="2400" dirty="0"/>
          </a:p>
        </p:txBody>
      </p:sp>
    </p:spTree>
    <p:extLst>
      <p:ext uri="{BB962C8B-B14F-4D97-AF65-F5344CB8AC3E}">
        <p14:creationId xmlns:p14="http://schemas.microsoft.com/office/powerpoint/2010/main" val="42747734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050"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97238" y="152400"/>
            <a:ext cx="8518162" cy="61524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03863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Functional Thinking Stream: grades 3-7</a:t>
            </a:r>
            <a:endParaRPr lang="en-US" sz="2800" dirty="0"/>
          </a:p>
        </p:txBody>
      </p:sp>
      <p:sp>
        <p:nvSpPr>
          <p:cNvPr id="3" name="Content Placeholder 2"/>
          <p:cNvSpPr>
            <a:spLocks noGrp="1"/>
          </p:cNvSpPr>
          <p:nvPr>
            <p:ph sz="quarter" idx="1"/>
          </p:nvPr>
        </p:nvSpPr>
        <p:spPr/>
        <p:txBody>
          <a:bodyPr/>
          <a:lstStyle/>
          <a:p>
            <a:pPr marL="0" indent="0">
              <a:buNone/>
            </a:pPr>
            <a:r>
              <a:rPr lang="en-US" dirty="0" smtClean="0"/>
              <a:t>A learning  progression through tasks</a:t>
            </a:r>
          </a:p>
          <a:p>
            <a:r>
              <a:rPr lang="en-US" dirty="0" smtClean="0"/>
              <a:t>Look at tasks from 3rd grade – 7</a:t>
            </a:r>
            <a:r>
              <a:rPr lang="en-US" baseline="30000" dirty="0" smtClean="0"/>
              <a:t>th</a:t>
            </a:r>
            <a:r>
              <a:rPr lang="en-US" dirty="0" smtClean="0"/>
              <a:t> grade</a:t>
            </a:r>
          </a:p>
          <a:p>
            <a:r>
              <a:rPr lang="en-US" dirty="0" smtClean="0"/>
              <a:t>Match each task with the CCCSS </a:t>
            </a:r>
            <a:r>
              <a:rPr lang="en-US" dirty="0"/>
              <a:t>Mathematics </a:t>
            </a:r>
            <a:r>
              <a:rPr lang="en-US" dirty="0" smtClean="0"/>
              <a:t>Standard to which the task best aligns. Only one task per standard.</a:t>
            </a:r>
          </a:p>
          <a:p>
            <a:pPr marL="0" indent="0">
              <a:buNone/>
            </a:pPr>
            <a:endParaRPr lang="en-US" dirty="0"/>
          </a:p>
        </p:txBody>
      </p:sp>
    </p:spTree>
    <p:extLst>
      <p:ext uri="{BB962C8B-B14F-4D97-AF65-F5344CB8AC3E}">
        <p14:creationId xmlns:p14="http://schemas.microsoft.com/office/powerpoint/2010/main" val="15189830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Functional Thinking Stream: grades 3-7</a:t>
            </a:r>
            <a:endParaRPr lang="en-US" dirty="0"/>
          </a:p>
        </p:txBody>
      </p:sp>
      <p:sp>
        <p:nvSpPr>
          <p:cNvPr id="3" name="Content Placeholder 2"/>
          <p:cNvSpPr>
            <a:spLocks noGrp="1"/>
          </p:cNvSpPr>
          <p:nvPr>
            <p:ph sz="quarter" idx="1"/>
          </p:nvPr>
        </p:nvSpPr>
        <p:spPr/>
        <p:txBody>
          <a:bodyPr>
            <a:normAutofit fontScale="92500"/>
          </a:bodyPr>
          <a:lstStyle/>
          <a:p>
            <a:pPr marL="0" indent="0">
              <a:buNone/>
            </a:pPr>
            <a:r>
              <a:rPr lang="en-US" dirty="0" smtClean="0"/>
              <a:t>Read the assigned learning progressions for </a:t>
            </a:r>
          </a:p>
          <a:p>
            <a:r>
              <a:rPr lang="en-US" dirty="0" smtClean="0"/>
              <a:t>Operations </a:t>
            </a:r>
            <a:r>
              <a:rPr lang="en-US" dirty="0"/>
              <a:t>and Algebraic Thinking (Grades K-5</a:t>
            </a:r>
            <a:r>
              <a:rPr lang="en-US" dirty="0" smtClean="0"/>
              <a:t>),</a:t>
            </a:r>
          </a:p>
          <a:p>
            <a:r>
              <a:rPr lang="en-US" dirty="0" smtClean="0"/>
              <a:t>Expressions and Equations (6-8)</a:t>
            </a:r>
          </a:p>
          <a:p>
            <a:r>
              <a:rPr lang="en-US" dirty="0" smtClean="0"/>
              <a:t>Ratios and Proportional Relationships (6-7)</a:t>
            </a:r>
          </a:p>
          <a:p>
            <a:r>
              <a:rPr lang="en-US" dirty="0" smtClean="0"/>
              <a:t>With your group (people at your table that have the same grade level progression), be prepared to share out </a:t>
            </a:r>
            <a:r>
              <a:rPr lang="en-US" b="1" dirty="0" smtClean="0"/>
              <a:t>2 big ideas </a:t>
            </a:r>
            <a:r>
              <a:rPr lang="en-US" dirty="0" smtClean="0"/>
              <a:t>that show the essence of the standards at your grade level. </a:t>
            </a:r>
            <a:endParaRPr lang="en-US" dirty="0"/>
          </a:p>
        </p:txBody>
      </p:sp>
    </p:spTree>
    <p:extLst>
      <p:ext uri="{BB962C8B-B14F-4D97-AF65-F5344CB8AC3E}">
        <p14:creationId xmlns:p14="http://schemas.microsoft.com/office/powerpoint/2010/main" val="5628120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Functional Thinking Stream: grades 3-7</a:t>
            </a:r>
            <a:endParaRPr lang="en-US" dirty="0"/>
          </a:p>
        </p:txBody>
      </p:sp>
      <p:sp>
        <p:nvSpPr>
          <p:cNvPr id="3" name="Content Placeholder 2"/>
          <p:cNvSpPr>
            <a:spLocks noGrp="1"/>
          </p:cNvSpPr>
          <p:nvPr>
            <p:ph sz="quarter" idx="1"/>
          </p:nvPr>
        </p:nvSpPr>
        <p:spPr/>
        <p:txBody>
          <a:bodyPr/>
          <a:lstStyle/>
          <a:p>
            <a:r>
              <a:rPr lang="en-US" dirty="0" smtClean="0"/>
              <a:t>What new insights do you have about the progression of functional thinking via Operations and Algebraic Thinking to Expressions &amp; Equations to Ratios and Proportional Relationships?</a:t>
            </a:r>
          </a:p>
          <a:p>
            <a:pPr lvl="1"/>
            <a:r>
              <a:rPr lang="en-US" dirty="0" smtClean="0"/>
              <a:t>How is understanding being developed and deepened across the grades?</a:t>
            </a:r>
            <a:endParaRPr lang="en-US" dirty="0"/>
          </a:p>
        </p:txBody>
      </p:sp>
    </p:spTree>
    <p:extLst>
      <p:ext uri="{BB962C8B-B14F-4D97-AF65-F5344CB8AC3E}">
        <p14:creationId xmlns:p14="http://schemas.microsoft.com/office/powerpoint/2010/main" val="11290192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2"/>
          <p:cNvSpPr>
            <a:spLocks noGrp="1"/>
          </p:cNvSpPr>
          <p:nvPr>
            <p:ph idx="1"/>
          </p:nvPr>
        </p:nvSpPr>
        <p:spPr/>
        <p:txBody>
          <a:bodyPr/>
          <a:lstStyle/>
          <a:p>
            <a:pPr eaLnBrk="1" hangingPunct="1"/>
            <a:r>
              <a:rPr lang="en-US" dirty="0" smtClean="0"/>
              <a:t>Common Core Content Standards</a:t>
            </a:r>
          </a:p>
          <a:p>
            <a:pPr eaLnBrk="1" hangingPunct="1"/>
            <a:r>
              <a:rPr lang="en-US" dirty="0" smtClean="0"/>
              <a:t>Standards of Mathematical Practice</a:t>
            </a:r>
          </a:p>
          <a:p>
            <a:pPr eaLnBrk="1" hangingPunct="1"/>
            <a:r>
              <a:rPr lang="en-US" dirty="0" smtClean="0"/>
              <a:t>What is </a:t>
            </a:r>
            <a:r>
              <a:rPr lang="en-US" dirty="0"/>
              <a:t>f</a:t>
            </a:r>
            <a:r>
              <a:rPr lang="en-US" dirty="0" smtClean="0"/>
              <a:t>unctional thinking?</a:t>
            </a:r>
          </a:p>
          <a:p>
            <a:pPr eaLnBrk="1" hangingPunct="1"/>
            <a:r>
              <a:rPr lang="en-US" dirty="0" smtClean="0"/>
              <a:t>How do we develop functional thinking?</a:t>
            </a:r>
          </a:p>
        </p:txBody>
      </p:sp>
      <p:sp>
        <p:nvSpPr>
          <p:cNvPr id="4100" name="Footer Placeholder 3"/>
          <p:cNvSpPr>
            <a:spLocks noGrp="1"/>
          </p:cNvSpPr>
          <p:nvPr>
            <p:ph type="ftr" sz="quarter" idx="11"/>
          </p:nvPr>
        </p:nvSpPr>
        <p:spPr/>
        <p:txBody>
          <a:bodyPr>
            <a:normAutofit fontScale="92500" lnSpcReduction="20000"/>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smtClean="0">
                <a:solidFill>
                  <a:schemeClr val="tx2"/>
                </a:solidFill>
              </a:rPr>
              <a:t>Math &amp; Science Collaborative at the Allegheny Intermediate Unit</a:t>
            </a:r>
          </a:p>
        </p:txBody>
      </p:sp>
      <p:sp>
        <p:nvSpPr>
          <p:cNvPr id="4098" name="Title 1"/>
          <p:cNvSpPr>
            <a:spLocks noGrp="1"/>
          </p:cNvSpPr>
          <p:nvPr>
            <p:ph type="title"/>
          </p:nvPr>
        </p:nvSpPr>
        <p:spPr/>
        <p:txBody>
          <a:bodyPr/>
          <a:lstStyle/>
          <a:p>
            <a:pPr eaLnBrk="1" fontAlgn="auto" hangingPunct="1">
              <a:spcAft>
                <a:spcPts val="0"/>
              </a:spcAft>
              <a:defRPr/>
            </a:pPr>
            <a:r>
              <a:rPr lang="en-US" dirty="0" smtClean="0"/>
              <a:t>Overview of Course </a:t>
            </a:r>
          </a:p>
        </p:txBody>
      </p:sp>
    </p:spTree>
    <p:extLst>
      <p:ext uri="{BB962C8B-B14F-4D97-AF65-F5344CB8AC3E}">
        <p14:creationId xmlns:p14="http://schemas.microsoft.com/office/powerpoint/2010/main" val="12105548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Reflection</a:t>
            </a:r>
            <a:endParaRPr lang="en-US" dirty="0"/>
          </a:p>
        </p:txBody>
      </p:sp>
      <p:sp>
        <p:nvSpPr>
          <p:cNvPr id="3" name="Content Placeholder 2"/>
          <p:cNvSpPr>
            <a:spLocks noGrp="1"/>
          </p:cNvSpPr>
          <p:nvPr>
            <p:ph idx="1"/>
          </p:nvPr>
        </p:nvSpPr>
        <p:spPr/>
        <p:txBody>
          <a:bodyPr/>
          <a:lstStyle/>
          <a:p>
            <a:r>
              <a:rPr lang="en-US" dirty="0" smtClean="0"/>
              <a:t>What is functional thinking? What new insights have you gained? How has your thinking changed?</a:t>
            </a:r>
          </a:p>
        </p:txBody>
      </p:sp>
    </p:spTree>
    <p:extLst>
      <p:ext uri="{BB962C8B-B14F-4D97-AF65-F5344CB8AC3E}">
        <p14:creationId xmlns:p14="http://schemas.microsoft.com/office/powerpoint/2010/main" val="10336527"/>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Content Placeholder 1"/>
          <p:cNvSpPr>
            <a:spLocks noGrp="1"/>
          </p:cNvSpPr>
          <p:nvPr>
            <p:ph idx="1"/>
          </p:nvPr>
        </p:nvSpPr>
        <p:spPr/>
        <p:txBody>
          <a:bodyPr>
            <a:normAutofit lnSpcReduction="10000"/>
          </a:bodyPr>
          <a:lstStyle/>
          <a:p>
            <a:r>
              <a:rPr lang="en-US" sz="3600" dirty="0" smtClean="0"/>
              <a:t>Plan task/activity </a:t>
            </a:r>
            <a:r>
              <a:rPr lang="en-US" sz="3600" dirty="0"/>
              <a:t>to </a:t>
            </a:r>
            <a:r>
              <a:rPr lang="en-US" sz="3600" dirty="0" smtClean="0"/>
              <a:t>develop/extend students’ functional thinking.  This will be submitted (electronically) for inclusion on the course </a:t>
            </a:r>
            <a:r>
              <a:rPr lang="en-US" sz="3600" dirty="0" err="1" smtClean="0"/>
              <a:t>wikipage</a:t>
            </a:r>
            <a:endParaRPr lang="en-US" sz="3600" dirty="0" smtClean="0"/>
          </a:p>
          <a:p>
            <a:r>
              <a:rPr lang="en-US" sz="3600" dirty="0" smtClean="0"/>
              <a:t>Focus on one content standard and one standard for math practice</a:t>
            </a:r>
          </a:p>
          <a:p>
            <a:r>
              <a:rPr lang="en-US" sz="3600" dirty="0" smtClean="0"/>
              <a:t>Resources are found at </a:t>
            </a:r>
          </a:p>
          <a:p>
            <a:pPr marL="0" indent="0">
              <a:buNone/>
            </a:pPr>
            <a:r>
              <a:rPr lang="en-US" dirty="0" smtClean="0">
                <a:hlinkClick r:id="rId2"/>
              </a:rPr>
              <a:t>www.mscsummercourses2013.wikispaces.com</a:t>
            </a:r>
            <a:endParaRPr lang="en-US" dirty="0" smtClean="0"/>
          </a:p>
          <a:p>
            <a:pPr marL="0" indent="0">
              <a:buNone/>
            </a:pPr>
            <a:endParaRPr lang="en-US" sz="3600" dirty="0" smtClean="0"/>
          </a:p>
        </p:txBody>
      </p:sp>
      <p:sp>
        <p:nvSpPr>
          <p:cNvPr id="3" name="Title 2"/>
          <p:cNvSpPr>
            <a:spLocks noGrp="1"/>
          </p:cNvSpPr>
          <p:nvPr>
            <p:ph type="title"/>
          </p:nvPr>
        </p:nvSpPr>
        <p:spPr/>
        <p:txBody>
          <a:bodyPr>
            <a:normAutofit/>
          </a:bodyPr>
          <a:lstStyle/>
          <a:p>
            <a:pPr eaLnBrk="1" hangingPunct="1">
              <a:defRPr/>
            </a:pPr>
            <a:r>
              <a:rPr lang="en-US" dirty="0" smtClean="0"/>
              <a:t>Functional Thinking in Your Classroom</a:t>
            </a:r>
            <a:endParaRPr lang="en-US" dirty="0"/>
          </a:p>
        </p:txBody>
      </p:sp>
      <p:sp>
        <p:nvSpPr>
          <p:cNvPr id="55300" name="Footer Placeholder 3"/>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mtClean="0"/>
              <a:t>Math &amp; Science Collaborative at the Allegheny Intermediate Unit</a:t>
            </a:r>
          </a:p>
        </p:txBody>
      </p:sp>
    </p:spTree>
    <p:extLst>
      <p:ext uri="{BB962C8B-B14F-4D97-AF65-F5344CB8AC3E}">
        <p14:creationId xmlns:p14="http://schemas.microsoft.com/office/powerpoint/2010/main" val="14726914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Content Placeholder 1"/>
          <p:cNvSpPr>
            <a:spLocks noGrp="1"/>
          </p:cNvSpPr>
          <p:nvPr>
            <p:ph idx="1"/>
          </p:nvPr>
        </p:nvSpPr>
        <p:spPr/>
        <p:txBody>
          <a:bodyPr>
            <a:normAutofit/>
          </a:bodyPr>
          <a:lstStyle/>
          <a:p>
            <a:r>
              <a:rPr lang="en-US" sz="2800" dirty="0" smtClean="0"/>
              <a:t>Complete the task/activity you started working on this afternoon.</a:t>
            </a:r>
          </a:p>
          <a:p>
            <a:r>
              <a:rPr lang="en-US" sz="2800" dirty="0" smtClean="0">
                <a:solidFill>
                  <a:srgbClr val="FF0000"/>
                </a:solidFill>
              </a:rPr>
              <a:t>Read pages 1-11 and 31-32 in Essential Understanding of E.E.F.  Tomorrow morning you will participate in a wiki discussion board and share your thoughts about the assigned reading</a:t>
            </a:r>
          </a:p>
          <a:p>
            <a:r>
              <a:rPr lang="en-US" sz="2800" dirty="0" smtClean="0">
                <a:solidFill>
                  <a:srgbClr val="0C002C"/>
                </a:solidFill>
              </a:rPr>
              <a:t>Join wiki-  mscsummercourses2013.wikispaces.com</a:t>
            </a:r>
            <a:r>
              <a:rPr lang="en-US" sz="2000" dirty="0" smtClean="0">
                <a:solidFill>
                  <a:srgbClr val="0C002C"/>
                </a:solidFill>
              </a:rPr>
              <a:t>. </a:t>
            </a:r>
            <a:endParaRPr lang="en-US" sz="2800" dirty="0" smtClean="0"/>
          </a:p>
          <a:p>
            <a:r>
              <a:rPr lang="en-US" sz="2800" dirty="0" smtClean="0"/>
              <a:t>Bring a laptop/tablet for days 2 and 3.</a:t>
            </a:r>
          </a:p>
        </p:txBody>
      </p:sp>
      <p:sp>
        <p:nvSpPr>
          <p:cNvPr id="3" name="Title 2"/>
          <p:cNvSpPr>
            <a:spLocks noGrp="1"/>
          </p:cNvSpPr>
          <p:nvPr>
            <p:ph type="title"/>
          </p:nvPr>
        </p:nvSpPr>
        <p:spPr/>
        <p:txBody>
          <a:bodyPr/>
          <a:lstStyle/>
          <a:p>
            <a:pPr>
              <a:defRPr/>
            </a:pPr>
            <a:r>
              <a:rPr lang="en-US" dirty="0" smtClean="0"/>
              <a:t>Homework</a:t>
            </a:r>
            <a:endParaRPr lang="en-US" dirty="0"/>
          </a:p>
        </p:txBody>
      </p:sp>
      <p:sp>
        <p:nvSpPr>
          <p:cNvPr id="63492" name="Footer Placeholder 3"/>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mtClean="0"/>
              <a:t>Math &amp; Science Collaborative at the Allegheny Intermediate Unit</a:t>
            </a:r>
          </a:p>
        </p:txBody>
      </p:sp>
    </p:spTree>
    <p:extLst>
      <p:ext uri="{BB962C8B-B14F-4D97-AF65-F5344CB8AC3E}">
        <p14:creationId xmlns:p14="http://schemas.microsoft.com/office/powerpoint/2010/main" val="38884988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Day 1 Agenda</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Focus:  E.U. 4a- Functions provide a tool for describing how variables change together. Using a function in this way is called </a:t>
            </a:r>
            <a:r>
              <a:rPr lang="en-US" i="1" dirty="0" smtClean="0"/>
              <a:t>modeling</a:t>
            </a:r>
            <a:r>
              <a:rPr lang="en-US" dirty="0" smtClean="0"/>
              <a:t>, and the function is called a </a:t>
            </a:r>
            <a:r>
              <a:rPr lang="en-US" i="1" dirty="0" smtClean="0"/>
              <a:t>model.</a:t>
            </a:r>
          </a:p>
          <a:p>
            <a:r>
              <a:rPr lang="en-US" dirty="0" smtClean="0"/>
              <a:t>Professional Practice Norms</a:t>
            </a:r>
          </a:p>
          <a:p>
            <a:r>
              <a:rPr lang="en-US" dirty="0" smtClean="0"/>
              <a:t>What is Functional Thinking?</a:t>
            </a:r>
          </a:p>
          <a:p>
            <a:r>
              <a:rPr lang="en-US" dirty="0" smtClean="0"/>
              <a:t>Standards for Mathematical Practice</a:t>
            </a:r>
          </a:p>
          <a:p>
            <a:r>
              <a:rPr lang="en-US" dirty="0" smtClean="0"/>
              <a:t>Learning Progressions</a:t>
            </a:r>
          </a:p>
          <a:p>
            <a:r>
              <a:rPr lang="en-US" dirty="0" smtClean="0"/>
              <a:t>Planning</a:t>
            </a:r>
            <a:endParaRPr lang="en-US" dirty="0"/>
          </a:p>
        </p:txBody>
      </p:sp>
    </p:spTree>
    <p:extLst>
      <p:ext uri="{BB962C8B-B14F-4D97-AF65-F5344CB8AC3E}">
        <p14:creationId xmlns:p14="http://schemas.microsoft.com/office/powerpoint/2010/main" val="35981649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Teaching Principal (NCTM 2000)</a:t>
            </a:r>
            <a:endParaRPr lang="en-US" dirty="0"/>
          </a:p>
        </p:txBody>
      </p:sp>
      <p:sp>
        <p:nvSpPr>
          <p:cNvPr id="3" name="Content Placeholder 2"/>
          <p:cNvSpPr>
            <a:spLocks noGrp="1"/>
          </p:cNvSpPr>
          <p:nvPr>
            <p:ph idx="1"/>
          </p:nvPr>
        </p:nvSpPr>
        <p:spPr/>
        <p:txBody>
          <a:bodyPr/>
          <a:lstStyle/>
          <a:p>
            <a:pPr marL="0" indent="0">
              <a:buNone/>
            </a:pPr>
            <a:r>
              <a:rPr lang="en-US" dirty="0" smtClean="0"/>
              <a:t>Effective mathematics teaching requires understanding what students know and need to learn and then challenging and supporting them to learn it well</a:t>
            </a:r>
          </a:p>
          <a:p>
            <a:pPr marL="0" indent="0" algn="r">
              <a:buNone/>
            </a:pPr>
            <a:r>
              <a:rPr lang="en-US" sz="2400" dirty="0" smtClean="0"/>
              <a:t>NCTM 2000, pg. 16</a:t>
            </a:r>
            <a:endParaRPr lang="en-US" sz="2400" dirty="0"/>
          </a:p>
        </p:txBody>
      </p:sp>
    </p:spTree>
    <p:extLst>
      <p:ext uri="{BB962C8B-B14F-4D97-AF65-F5344CB8AC3E}">
        <p14:creationId xmlns:p14="http://schemas.microsoft.com/office/powerpoint/2010/main" val="11263122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1"/>
          <p:cNvSpPr>
            <a:spLocks noGrp="1"/>
          </p:cNvSpPr>
          <p:nvPr>
            <p:ph idx="1"/>
          </p:nvPr>
        </p:nvSpPr>
        <p:spPr/>
        <p:txBody>
          <a:bodyPr/>
          <a:lstStyle/>
          <a:p>
            <a:r>
              <a:rPr lang="en-US" sz="4000" smtClean="0"/>
              <a:t>Take a minute and think about what would make this a risk-free learning environment.</a:t>
            </a:r>
          </a:p>
        </p:txBody>
      </p:sp>
      <p:sp>
        <p:nvSpPr>
          <p:cNvPr id="3" name="Title 2"/>
          <p:cNvSpPr>
            <a:spLocks noGrp="1"/>
          </p:cNvSpPr>
          <p:nvPr>
            <p:ph type="title"/>
          </p:nvPr>
        </p:nvSpPr>
        <p:spPr/>
        <p:txBody>
          <a:bodyPr/>
          <a:lstStyle/>
          <a:p>
            <a:pPr>
              <a:defRPr/>
            </a:pPr>
            <a:r>
              <a:rPr lang="en-US" dirty="0" smtClean="0"/>
              <a:t>Working Together</a:t>
            </a:r>
            <a:endParaRPr lang="en-US" dirty="0"/>
          </a:p>
        </p:txBody>
      </p:sp>
      <p:sp>
        <p:nvSpPr>
          <p:cNvPr id="12292" name="Footer Placeholder 3"/>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mtClean="0"/>
              <a:t>Math &amp; Science Collaborative at the Allegheny Intermediate Unit</a:t>
            </a:r>
          </a:p>
        </p:txBody>
      </p:sp>
    </p:spTree>
    <p:extLst>
      <p:ext uri="{BB962C8B-B14F-4D97-AF65-F5344CB8AC3E}">
        <p14:creationId xmlns:p14="http://schemas.microsoft.com/office/powerpoint/2010/main" val="30108558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7415"/>
            <a:ext cx="7772400" cy="639762"/>
          </a:xfrm>
        </p:spPr>
        <p:txBody>
          <a:bodyPr>
            <a:normAutofit/>
          </a:bodyPr>
          <a:lstStyle/>
          <a:p>
            <a:r>
              <a:rPr lang="en-US" dirty="0" smtClean="0"/>
              <a:t>Tiling a Patio</a:t>
            </a:r>
            <a:endParaRPr lang="en-US" dirty="0"/>
          </a:p>
        </p:txBody>
      </p:sp>
      <p:sp>
        <p:nvSpPr>
          <p:cNvPr id="3" name="Content Placeholder 2"/>
          <p:cNvSpPr>
            <a:spLocks noGrp="1"/>
          </p:cNvSpPr>
          <p:nvPr>
            <p:ph idx="1"/>
          </p:nvPr>
        </p:nvSpPr>
        <p:spPr>
          <a:xfrm>
            <a:off x="228600" y="914400"/>
            <a:ext cx="8763000" cy="5943600"/>
          </a:xfrm>
        </p:spPr>
        <p:txBody>
          <a:bodyPr>
            <a:noAutofit/>
          </a:bodyPr>
          <a:lstStyle/>
          <a:p>
            <a:pPr marL="68580" indent="0">
              <a:buNone/>
            </a:pPr>
            <a:r>
              <a:rPr lang="en-US" sz="1600" dirty="0" smtClean="0"/>
              <a:t>Alfredo Gomez is designing patios. Each patio has a rectangular garden area in the center. Alfredo uses black tiles to represent the soil of the garden.  Around each garden, he designs a border of white tiles. The pictures shown below show the three smallest patios that he can design with black tiles for the garden and white tiles for the boarder.</a:t>
            </a:r>
          </a:p>
          <a:p>
            <a:pPr marL="68580" indent="0">
              <a:buNone/>
            </a:pPr>
            <a:endParaRPr lang="en-US" sz="1600" dirty="0"/>
          </a:p>
          <a:p>
            <a:pPr marL="68580" indent="0">
              <a:buNone/>
            </a:pPr>
            <a:endParaRPr lang="en-US" sz="1600" dirty="0" smtClean="0"/>
          </a:p>
          <a:p>
            <a:pPr marL="68580" indent="0">
              <a:buNone/>
            </a:pPr>
            <a:endParaRPr lang="en-US" sz="1600" dirty="0"/>
          </a:p>
          <a:p>
            <a:pPr marL="68580" indent="0">
              <a:buNone/>
            </a:pPr>
            <a:endParaRPr lang="en-US" sz="1600" dirty="0" smtClean="0"/>
          </a:p>
          <a:p>
            <a:pPr marL="68580" indent="0">
              <a:buNone/>
            </a:pPr>
            <a:endParaRPr lang="en-US" sz="1600" dirty="0"/>
          </a:p>
          <a:p>
            <a:pPr marL="68580" indent="0">
              <a:buNone/>
            </a:pPr>
            <a:endParaRPr lang="en-US" sz="1600" dirty="0" smtClean="0"/>
          </a:p>
          <a:p>
            <a:pPr marL="411480" indent="-342900">
              <a:buAutoNum type="alphaLcPeriod"/>
            </a:pPr>
            <a:r>
              <a:rPr lang="en-US" sz="1600" dirty="0" smtClean="0"/>
              <a:t>Draw patio 4 and patio 5.  How many white tiles are in patio 4? Patio 5?</a:t>
            </a:r>
          </a:p>
          <a:p>
            <a:pPr marL="411480" indent="-342900">
              <a:buAutoNum type="alphaLcPeriod"/>
            </a:pPr>
            <a:r>
              <a:rPr lang="en-US" sz="1600" dirty="0" smtClean="0"/>
              <a:t>Make some observations about the patios that could help you describe larger patios.</a:t>
            </a:r>
          </a:p>
          <a:p>
            <a:pPr marL="411480" indent="-342900">
              <a:buAutoNum type="alphaLcPeriod"/>
            </a:pPr>
            <a:r>
              <a:rPr lang="en-US" sz="1600" dirty="0" smtClean="0"/>
              <a:t>Describe a method for finding the total number of white tiles needed for patio 50 (without constructing it).</a:t>
            </a:r>
          </a:p>
          <a:p>
            <a:pPr marL="411480" indent="-342900">
              <a:buAutoNum type="alphaLcPeriod"/>
            </a:pPr>
            <a:r>
              <a:rPr lang="en-US" sz="1600" dirty="0" smtClean="0"/>
              <a:t>Write a rule that could be used to determine the number of white tiles needed for any patio. Explain how your rule relates to the visual representation of the patio.</a:t>
            </a:r>
          </a:p>
          <a:p>
            <a:pPr marL="411480" indent="-342900">
              <a:buFont typeface="Wingdings 3" pitchFamily="18" charset="2"/>
              <a:buAutoNum type="alphaLcPeriod"/>
            </a:pPr>
            <a:r>
              <a:rPr lang="en-US" sz="1600" dirty="0" smtClean="0"/>
              <a:t>Write a different rule that could be used to determine the number of white tiles needed for any patio. </a:t>
            </a:r>
            <a:r>
              <a:rPr lang="en-US" sz="1600" dirty="0"/>
              <a:t>Explain how your rule relates to the visual representation of the patio</a:t>
            </a:r>
            <a:r>
              <a:rPr lang="en-US" sz="1600" dirty="0" smtClean="0"/>
              <a:t>.</a:t>
            </a:r>
            <a:endParaRPr lang="en-US" sz="16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2286000"/>
            <a:ext cx="5183950" cy="1328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319366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533400" y="457200"/>
            <a:ext cx="8077200" cy="838200"/>
          </a:xfrm>
          <a:solidFill>
            <a:srgbClr val="660066"/>
          </a:solidFill>
        </p:spPr>
        <p:txBody>
          <a:bodyPr/>
          <a:lstStyle/>
          <a:p>
            <a:pPr eaLnBrk="1" hangingPunct="1"/>
            <a:r>
              <a:rPr lang="en-US" b="1" smtClean="0">
                <a:solidFill>
                  <a:srgbClr val="FFFFCC"/>
                </a:solidFill>
              </a:rPr>
              <a:t>Mathematical Task Questions</a:t>
            </a:r>
            <a:r>
              <a:rPr lang="en-US" smtClean="0"/>
              <a:t> </a:t>
            </a:r>
          </a:p>
        </p:txBody>
      </p:sp>
      <p:sp>
        <p:nvSpPr>
          <p:cNvPr id="22531" name="Rectangle 3"/>
          <p:cNvSpPr>
            <a:spLocks noGrp="1" noChangeArrowheads="1"/>
          </p:cNvSpPr>
          <p:nvPr>
            <p:ph type="body" idx="1"/>
          </p:nvPr>
        </p:nvSpPr>
        <p:spPr>
          <a:xfrm>
            <a:off x="685800" y="1752600"/>
            <a:ext cx="8153400" cy="4495800"/>
          </a:xfrm>
        </p:spPr>
        <p:txBody>
          <a:bodyPr/>
          <a:lstStyle/>
          <a:p>
            <a:pPr eaLnBrk="1" hangingPunct="1"/>
            <a:r>
              <a:rPr lang="en-US" smtClean="0"/>
              <a:t>Consider your own method for solving the problem?  Why did it make sense for you to solve it this way?</a:t>
            </a:r>
          </a:p>
          <a:p>
            <a:pPr eaLnBrk="1" hangingPunct="1"/>
            <a:r>
              <a:rPr lang="en-US" smtClean="0"/>
              <a:t>What are some of the ways students might solve it?  What misconceptions might they bring?</a:t>
            </a:r>
          </a:p>
          <a:p>
            <a:pPr eaLnBrk="1" hangingPunct="1"/>
            <a:r>
              <a:rPr lang="en-US" smtClean="0"/>
              <a:t>What might a teacher need to do to prepare to use this task with students?</a:t>
            </a:r>
          </a:p>
        </p:txBody>
      </p:sp>
    </p:spTree>
    <p:extLst>
      <p:ext uri="{BB962C8B-B14F-4D97-AF65-F5344CB8AC3E}">
        <p14:creationId xmlns:p14="http://schemas.microsoft.com/office/powerpoint/2010/main" val="18389015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animEffect transition="in" filter="dissolve">
                                      <p:cBhvr>
                                        <p:cTn id="7" dur="500"/>
                                        <p:tgtEl>
                                          <p:spTgt spid="2253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2531">
                                            <p:txEl>
                                              <p:pRg st="1" end="1"/>
                                            </p:txEl>
                                          </p:spTgt>
                                        </p:tgtEl>
                                        <p:attrNameLst>
                                          <p:attrName>style.visibility</p:attrName>
                                        </p:attrNameLst>
                                      </p:cBhvr>
                                      <p:to>
                                        <p:strVal val="visible"/>
                                      </p:to>
                                    </p:set>
                                    <p:animEffect transition="in" filter="dissolve">
                                      <p:cBhvr>
                                        <p:cTn id="12" dur="500"/>
                                        <p:tgtEl>
                                          <p:spTgt spid="22531">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2531">
                                            <p:txEl>
                                              <p:pRg st="2" end="2"/>
                                            </p:txEl>
                                          </p:spTgt>
                                        </p:tgtEl>
                                        <p:attrNameLst>
                                          <p:attrName>style.visibility</p:attrName>
                                        </p:attrNameLst>
                                      </p:cBhvr>
                                      <p:to>
                                        <p:strVal val="visible"/>
                                      </p:to>
                                    </p:set>
                                    <p:animEffect transition="in" filter="dissolve">
                                      <p:cBhvr>
                                        <p:cTn id="17" dur="500"/>
                                        <p:tgtEl>
                                          <p:spTgt spid="2253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2"/>
          <p:cNvSpPr>
            <a:spLocks noGrp="1"/>
          </p:cNvSpPr>
          <p:nvPr>
            <p:ph idx="1"/>
          </p:nvPr>
        </p:nvSpPr>
        <p:spPr/>
        <p:txBody>
          <a:bodyPr/>
          <a:lstStyle/>
          <a:p>
            <a:pPr eaLnBrk="1" hangingPunct="1">
              <a:defRPr/>
            </a:pPr>
            <a:r>
              <a:rPr lang="en-US" sz="3600" b="1" dirty="0" smtClean="0"/>
              <a:t>Take a few minutes to jot down some thoughts about what functional thinking is</a:t>
            </a:r>
            <a:r>
              <a:rPr lang="en-US" dirty="0" smtClean="0"/>
              <a:t>.   Fill in the left side of your sheet.</a:t>
            </a:r>
          </a:p>
          <a:p>
            <a:pPr marL="109537" indent="0" eaLnBrk="1" hangingPunct="1">
              <a:buFont typeface="Wingdings 3" pitchFamily="18" charset="2"/>
              <a:buNone/>
              <a:defRPr/>
            </a:pPr>
            <a:endParaRPr lang="en-US" dirty="0" smtClean="0"/>
          </a:p>
        </p:txBody>
      </p:sp>
      <p:sp>
        <p:nvSpPr>
          <p:cNvPr id="7172" name="Footer Placeholder 3"/>
          <p:cNvSpPr>
            <a:spLocks noGrp="1"/>
          </p:cNvSpPr>
          <p:nvPr>
            <p:ph type="ftr" sz="quarter" idx="11"/>
          </p:nvPr>
        </p:nvSpPr>
        <p:spPr/>
        <p:txBody>
          <a:bodyPr>
            <a:normAutofit fontScale="92500" lnSpcReduction="20000"/>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smtClean="0">
                <a:solidFill>
                  <a:schemeClr val="tx2"/>
                </a:solidFill>
              </a:rPr>
              <a:t>Math &amp; Science Collaborative at the Allegheny Intermediate Unit</a:t>
            </a:r>
          </a:p>
        </p:txBody>
      </p:sp>
      <p:sp>
        <p:nvSpPr>
          <p:cNvPr id="7170" name="Title 1"/>
          <p:cNvSpPr>
            <a:spLocks noGrp="1"/>
          </p:cNvSpPr>
          <p:nvPr>
            <p:ph type="title"/>
          </p:nvPr>
        </p:nvSpPr>
        <p:spPr/>
        <p:txBody>
          <a:bodyPr/>
          <a:lstStyle/>
          <a:p>
            <a:pPr eaLnBrk="1" fontAlgn="auto" hangingPunct="1">
              <a:spcAft>
                <a:spcPts val="0"/>
              </a:spcAft>
              <a:defRPr/>
            </a:pPr>
            <a:r>
              <a:rPr lang="en-US" dirty="0" smtClean="0"/>
              <a:t>What is Functional Thinking?</a:t>
            </a:r>
          </a:p>
        </p:txBody>
      </p:sp>
      <p:graphicFrame>
        <p:nvGraphicFramePr>
          <p:cNvPr id="2" name="Table 1"/>
          <p:cNvGraphicFramePr>
            <a:graphicFrameLocks noGrp="1"/>
          </p:cNvGraphicFramePr>
          <p:nvPr>
            <p:extLst>
              <p:ext uri="{D42A27DB-BD31-4B8C-83A1-F6EECF244321}">
                <p14:modId xmlns:p14="http://schemas.microsoft.com/office/powerpoint/2010/main" val="3560922141"/>
              </p:ext>
            </p:extLst>
          </p:nvPr>
        </p:nvGraphicFramePr>
        <p:xfrm>
          <a:off x="914400" y="3429000"/>
          <a:ext cx="7010400" cy="2108200"/>
        </p:xfrm>
        <a:graphic>
          <a:graphicData uri="http://schemas.openxmlformats.org/drawingml/2006/table">
            <a:tbl>
              <a:tblPr firstRow="1" bandRow="1">
                <a:tableStyleId>{5C22544A-7EE6-4342-B048-85BDC9FD1C3A}</a:tableStyleId>
              </a:tblPr>
              <a:tblGrid>
                <a:gridCol w="3505200"/>
                <a:gridCol w="3505200"/>
              </a:tblGrid>
              <a:tr h="370840">
                <a:tc>
                  <a:txBody>
                    <a:bodyPr/>
                    <a:lstStyle/>
                    <a:p>
                      <a:r>
                        <a:rPr lang="en-US" b="0" dirty="0" smtClean="0"/>
                        <a:t>I think functional thinking  is …</a:t>
                      </a:r>
                      <a:endParaRPr lang="en-US" b="0" dirty="0"/>
                    </a:p>
                  </a:txBody>
                  <a:tcPr/>
                </a:tc>
                <a:tc>
                  <a:txBody>
                    <a:bodyPr/>
                    <a:lstStyle/>
                    <a:p>
                      <a:r>
                        <a:rPr lang="en-US" dirty="0" smtClean="0"/>
                        <a:t>But now I know it is . . . </a:t>
                      </a:r>
                      <a:endParaRPr lang="en-US" dirty="0"/>
                    </a:p>
                  </a:txBody>
                  <a:tcPr/>
                </a:tc>
              </a:tr>
              <a:tr h="370840">
                <a:tc>
                  <a:txBody>
                    <a:bodyPr/>
                    <a:lstStyle/>
                    <a:p>
                      <a:endParaRPr lang="en-US" dirty="0" smtClean="0"/>
                    </a:p>
                    <a:p>
                      <a:endParaRPr lang="en-US" dirty="0" smtClean="0"/>
                    </a:p>
                    <a:p>
                      <a:endParaRPr lang="en-US" dirty="0" smtClean="0"/>
                    </a:p>
                    <a:p>
                      <a:endParaRPr lang="en-US" dirty="0" smtClean="0"/>
                    </a:p>
                    <a:p>
                      <a:endParaRPr lang="en-US" dirty="0" smtClean="0"/>
                    </a:p>
                    <a:p>
                      <a:endParaRPr lang="en-US" dirty="0"/>
                    </a:p>
                  </a:txBody>
                  <a:tcPr/>
                </a:tc>
                <a:tc>
                  <a:txBody>
                    <a:bodyPr/>
                    <a:lstStyle/>
                    <a:p>
                      <a:endParaRPr lang="en-US" dirty="0"/>
                    </a:p>
                  </a:txBody>
                  <a:tcPr/>
                </a:tc>
              </a:tr>
            </a:tbl>
          </a:graphicData>
        </a:graphic>
      </p:graphicFrame>
    </p:spTree>
    <p:extLst>
      <p:ext uri="{BB962C8B-B14F-4D97-AF65-F5344CB8AC3E}">
        <p14:creationId xmlns:p14="http://schemas.microsoft.com/office/powerpoint/2010/main" val="11283546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Function</a:t>
            </a:r>
            <a:endParaRPr lang="en-US" sz="3200" dirty="0"/>
          </a:p>
        </p:txBody>
      </p:sp>
      <p:sp>
        <p:nvSpPr>
          <p:cNvPr id="3" name="Content Placeholder 2"/>
          <p:cNvSpPr>
            <a:spLocks noGrp="1"/>
          </p:cNvSpPr>
          <p:nvPr>
            <p:ph idx="1"/>
          </p:nvPr>
        </p:nvSpPr>
        <p:spPr>
          <a:xfrm>
            <a:off x="457200" y="990600"/>
            <a:ext cx="8229600" cy="5135563"/>
          </a:xfrm>
        </p:spPr>
        <p:txBody>
          <a:bodyPr>
            <a:normAutofit/>
          </a:bodyPr>
          <a:lstStyle/>
          <a:p>
            <a:pPr lvl="0"/>
            <a:r>
              <a:rPr lang="en-US" dirty="0" smtClean="0"/>
              <a:t>Functions provide a means for describing and understanding relationships between variables. They can have multiple representations- in algebraic symbols (equations), situations, graphs, verbal descriptions, tables, and so on- and they can be classified into different families with similar patterns of change.</a:t>
            </a:r>
          </a:p>
          <a:p>
            <a:pPr marL="0" lvl="0" indent="0">
              <a:buNone/>
            </a:pPr>
            <a:r>
              <a:rPr lang="en-US" dirty="0"/>
              <a:t> </a:t>
            </a:r>
            <a:r>
              <a:rPr lang="en-US" dirty="0" smtClean="0"/>
              <a:t>       </a:t>
            </a:r>
            <a:r>
              <a:rPr lang="en-US" sz="1600" dirty="0" smtClean="0"/>
              <a:t>NCTM- Developing Essential Understandings of Expressions, Equations, and Functions  For Teaching Mathematics in Grades 6-8</a:t>
            </a:r>
            <a:endParaRPr lang="en-US" dirty="0" smtClean="0"/>
          </a:p>
          <a:p>
            <a:endParaRPr lang="en-US" dirty="0"/>
          </a:p>
        </p:txBody>
      </p:sp>
    </p:spTree>
    <p:extLst>
      <p:ext uri="{BB962C8B-B14F-4D97-AF65-F5344CB8AC3E}">
        <p14:creationId xmlns:p14="http://schemas.microsoft.com/office/powerpoint/2010/main" val="39667700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Introducing PowerPoint 2010">
  <a:themeElements>
    <a:clrScheme name="Fresh">
      <a:dk1>
        <a:srgbClr val="262626"/>
      </a:dk1>
      <a:lt1>
        <a:sysClr val="window" lastClr="FFFFFF"/>
      </a:lt1>
      <a:dk2>
        <a:srgbClr val="595959"/>
      </a:dk2>
      <a:lt2>
        <a:srgbClr val="EEECE1"/>
      </a:lt2>
      <a:accent1>
        <a:srgbClr val="F4891E"/>
      </a:accent1>
      <a:accent2>
        <a:srgbClr val="7BCF27"/>
      </a:accent2>
      <a:accent3>
        <a:srgbClr val="9BBB59"/>
      </a:accent3>
      <a:accent4>
        <a:srgbClr val="00B0F0"/>
      </a:accent4>
      <a:accent5>
        <a:srgbClr val="4BACC6"/>
      </a:accent5>
      <a:accent6>
        <a:srgbClr val="F79646"/>
      </a:accent6>
      <a:hlink>
        <a:srgbClr val="00B0F0"/>
      </a:hlink>
      <a:folHlink>
        <a:srgbClr val="F4891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IntroducingPowerPoint2010</Template>
  <TotalTime>0</TotalTime>
  <Words>1684</Words>
  <Application>Microsoft Office PowerPoint</Application>
  <PresentationFormat>On-screen Show (4:3)</PresentationFormat>
  <Paragraphs>166</Paragraphs>
  <Slides>22</Slides>
  <Notes>14</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Introducing PowerPoint 2010</vt:lpstr>
      <vt:lpstr>Problem Solving Via Functions Tasks Day 1</vt:lpstr>
      <vt:lpstr>Overview of Course </vt:lpstr>
      <vt:lpstr>Day 1 Agenda</vt:lpstr>
      <vt:lpstr>The Teaching Principal (NCTM 2000)</vt:lpstr>
      <vt:lpstr>Working Together</vt:lpstr>
      <vt:lpstr>Tiling a Patio</vt:lpstr>
      <vt:lpstr>Mathematical Task Questions </vt:lpstr>
      <vt:lpstr>What is Functional Thinking?</vt:lpstr>
      <vt:lpstr>Function</vt:lpstr>
      <vt:lpstr>Functions- as defined by Intel Math (handout)</vt:lpstr>
      <vt:lpstr>Connecting to the Tiling Patio Task</vt:lpstr>
      <vt:lpstr>Standards for Mathematical Practice</vt:lpstr>
      <vt:lpstr>NCTM- Essential Understandings of Expressions, Equations, &amp; Functions , pages 7-11</vt:lpstr>
      <vt:lpstr>NCTM- Essential Understandings of Functions -grades 9-12, pages 7-11</vt:lpstr>
      <vt:lpstr>The Learning Principle- NCTM Principles &amp; Standards</vt:lpstr>
      <vt:lpstr>PowerPoint Presentation</vt:lpstr>
      <vt:lpstr>Functional Thinking Stream: grades 3-7</vt:lpstr>
      <vt:lpstr>Functional Thinking Stream: grades 3-7</vt:lpstr>
      <vt:lpstr>Functional Thinking Stream: grades 3-7</vt:lpstr>
      <vt:lpstr>Reflection</vt:lpstr>
      <vt:lpstr>Functional Thinking in Your Classroom</vt:lpstr>
      <vt:lpstr>Homework</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2012-06-06T14:59:05Z</dcterms:created>
  <dcterms:modified xsi:type="dcterms:W3CDTF">2013-07-12T17:01:22Z</dcterms:modified>
</cp:coreProperties>
</file>